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71" r:id="rId13"/>
    <p:sldId id="270" r:id="rId14"/>
    <p:sldId id="268" r:id="rId15"/>
    <p:sldId id="269" r:id="rId16"/>
    <p:sldId id="272" r:id="rId17"/>
    <p:sldId id="273" r:id="rId18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940" y="5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519C2E-3CC5-404A-8461-3D6EFF101924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0A806F-49A8-4139-8FB4-D7C544803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768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0A806F-49A8-4139-8FB4-D7C54480315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573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1" i="0">
                <a:solidFill>
                  <a:srgbClr val="001F5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1" i="0">
                <a:solidFill>
                  <a:srgbClr val="001F5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1" i="0">
                <a:solidFill>
                  <a:srgbClr val="001F5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10/31/2024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1" i="0">
                <a:solidFill>
                  <a:srgbClr val="001F5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10/31/2024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67400" y="0"/>
            <a:ext cx="5551931" cy="479145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10/31/2024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67791" y="563912"/>
            <a:ext cx="7038086" cy="8754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1" i="0">
                <a:solidFill>
                  <a:srgbClr val="001F5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91731" y="2545803"/>
            <a:ext cx="4904740" cy="19405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avalonpharmaceutical.com/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hyperlink" Target="http://www.avalonpharmaceutical.com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7.png"/><Relationship Id="rId7" Type="http://schemas.openxmlformats.org/officeDocument/2006/relationships/image" Target="../media/image50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hyperlink" Target="http://www.avalonpharmaceutical.com/" TargetMode="External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7.png"/><Relationship Id="rId9" Type="http://schemas.openxmlformats.org/officeDocument/2006/relationships/image" Target="../media/image5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4.png"/><Relationship Id="rId18" Type="http://schemas.openxmlformats.org/officeDocument/2006/relationships/image" Target="../media/image69.png"/><Relationship Id="rId3" Type="http://schemas.openxmlformats.org/officeDocument/2006/relationships/image" Target="../media/image7.png"/><Relationship Id="rId21" Type="http://schemas.openxmlformats.org/officeDocument/2006/relationships/image" Target="../media/image72.png"/><Relationship Id="rId7" Type="http://schemas.openxmlformats.org/officeDocument/2006/relationships/image" Target="../media/image58.png"/><Relationship Id="rId12" Type="http://schemas.openxmlformats.org/officeDocument/2006/relationships/image" Target="../media/image63.png"/><Relationship Id="rId17" Type="http://schemas.openxmlformats.org/officeDocument/2006/relationships/image" Target="../media/image68.png"/><Relationship Id="rId2" Type="http://schemas.openxmlformats.org/officeDocument/2006/relationships/image" Target="../media/image54.png"/><Relationship Id="rId16" Type="http://schemas.openxmlformats.org/officeDocument/2006/relationships/image" Target="../media/image67.png"/><Relationship Id="rId20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11" Type="http://schemas.openxmlformats.org/officeDocument/2006/relationships/image" Target="../media/image62.png"/><Relationship Id="rId5" Type="http://schemas.openxmlformats.org/officeDocument/2006/relationships/image" Target="../media/image56.png"/><Relationship Id="rId15" Type="http://schemas.openxmlformats.org/officeDocument/2006/relationships/image" Target="../media/image66.png"/><Relationship Id="rId10" Type="http://schemas.openxmlformats.org/officeDocument/2006/relationships/image" Target="../media/image61.png"/><Relationship Id="rId19" Type="http://schemas.openxmlformats.org/officeDocument/2006/relationships/image" Target="../media/image70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Relationship Id="rId14" Type="http://schemas.openxmlformats.org/officeDocument/2006/relationships/image" Target="../media/image65.png"/><Relationship Id="rId22" Type="http://schemas.openxmlformats.org/officeDocument/2006/relationships/hyperlink" Target="http://www.avalonpharmaceutical.com/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13" Type="http://schemas.openxmlformats.org/officeDocument/2006/relationships/image" Target="../media/image83.png"/><Relationship Id="rId18" Type="http://schemas.openxmlformats.org/officeDocument/2006/relationships/image" Target="../media/image88.png"/><Relationship Id="rId26" Type="http://schemas.openxmlformats.org/officeDocument/2006/relationships/image" Target="../media/image96.png"/><Relationship Id="rId3" Type="http://schemas.openxmlformats.org/officeDocument/2006/relationships/image" Target="../media/image73.png"/><Relationship Id="rId21" Type="http://schemas.openxmlformats.org/officeDocument/2006/relationships/image" Target="../media/image91.png"/><Relationship Id="rId7" Type="http://schemas.openxmlformats.org/officeDocument/2006/relationships/image" Target="../media/image77.png"/><Relationship Id="rId12" Type="http://schemas.openxmlformats.org/officeDocument/2006/relationships/image" Target="../media/image82.png"/><Relationship Id="rId17" Type="http://schemas.openxmlformats.org/officeDocument/2006/relationships/image" Target="../media/image87.png"/><Relationship Id="rId25" Type="http://schemas.openxmlformats.org/officeDocument/2006/relationships/image" Target="../media/image9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86.png"/><Relationship Id="rId20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11" Type="http://schemas.openxmlformats.org/officeDocument/2006/relationships/image" Target="../media/image81.png"/><Relationship Id="rId24" Type="http://schemas.openxmlformats.org/officeDocument/2006/relationships/image" Target="../media/image94.png"/><Relationship Id="rId5" Type="http://schemas.openxmlformats.org/officeDocument/2006/relationships/image" Target="../media/image75.png"/><Relationship Id="rId15" Type="http://schemas.openxmlformats.org/officeDocument/2006/relationships/image" Target="../media/image85.png"/><Relationship Id="rId23" Type="http://schemas.openxmlformats.org/officeDocument/2006/relationships/image" Target="../media/image93.png"/><Relationship Id="rId10" Type="http://schemas.openxmlformats.org/officeDocument/2006/relationships/image" Target="../media/image80.png"/><Relationship Id="rId19" Type="http://schemas.openxmlformats.org/officeDocument/2006/relationships/image" Target="../media/image89.png"/><Relationship Id="rId4" Type="http://schemas.openxmlformats.org/officeDocument/2006/relationships/image" Target="../media/image74.png"/><Relationship Id="rId9" Type="http://schemas.openxmlformats.org/officeDocument/2006/relationships/image" Target="../media/image79.png"/><Relationship Id="rId14" Type="http://schemas.openxmlformats.org/officeDocument/2006/relationships/image" Target="../media/image84.png"/><Relationship Id="rId22" Type="http://schemas.openxmlformats.org/officeDocument/2006/relationships/image" Target="../media/image92.png"/><Relationship Id="rId27" Type="http://schemas.openxmlformats.org/officeDocument/2006/relationships/image" Target="../media/image9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jpg"/><Relationship Id="rId13" Type="http://schemas.openxmlformats.org/officeDocument/2006/relationships/hyperlink" Target="http://www.avalonpharmaceutical.com/" TargetMode="External"/><Relationship Id="rId3" Type="http://schemas.openxmlformats.org/officeDocument/2006/relationships/image" Target="../media/image99.jpg"/><Relationship Id="rId7" Type="http://schemas.openxmlformats.org/officeDocument/2006/relationships/image" Target="../media/image103.png"/><Relationship Id="rId12" Type="http://schemas.openxmlformats.org/officeDocument/2006/relationships/image" Target="../media/image107.png"/><Relationship Id="rId2" Type="http://schemas.openxmlformats.org/officeDocument/2006/relationships/image" Target="../media/image9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jpg"/><Relationship Id="rId11" Type="http://schemas.openxmlformats.org/officeDocument/2006/relationships/image" Target="../media/image7.png"/><Relationship Id="rId5" Type="http://schemas.openxmlformats.org/officeDocument/2006/relationships/image" Target="../media/image101.jpg"/><Relationship Id="rId10" Type="http://schemas.openxmlformats.org/officeDocument/2006/relationships/image" Target="../media/image106.jpg"/><Relationship Id="rId4" Type="http://schemas.openxmlformats.org/officeDocument/2006/relationships/image" Target="../media/image100.jpg"/><Relationship Id="rId9" Type="http://schemas.openxmlformats.org/officeDocument/2006/relationships/image" Target="../media/image105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13" Type="http://schemas.openxmlformats.org/officeDocument/2006/relationships/image" Target="../media/image71.png"/><Relationship Id="rId18" Type="http://schemas.openxmlformats.org/officeDocument/2006/relationships/image" Target="../media/image121.png"/><Relationship Id="rId26" Type="http://schemas.openxmlformats.org/officeDocument/2006/relationships/image" Target="../media/image128.jpg"/><Relationship Id="rId3" Type="http://schemas.openxmlformats.org/officeDocument/2006/relationships/image" Target="../media/image109.png"/><Relationship Id="rId21" Type="http://schemas.openxmlformats.org/officeDocument/2006/relationships/image" Target="../media/image124.png"/><Relationship Id="rId7" Type="http://schemas.openxmlformats.org/officeDocument/2006/relationships/image" Target="../media/image112.png"/><Relationship Id="rId12" Type="http://schemas.openxmlformats.org/officeDocument/2006/relationships/image" Target="../media/image117.png"/><Relationship Id="rId17" Type="http://schemas.openxmlformats.org/officeDocument/2006/relationships/image" Target="../media/image66.png"/><Relationship Id="rId25" Type="http://schemas.openxmlformats.org/officeDocument/2006/relationships/image" Target="../media/image7.png"/><Relationship Id="rId2" Type="http://schemas.openxmlformats.org/officeDocument/2006/relationships/image" Target="../media/image108.png"/><Relationship Id="rId16" Type="http://schemas.openxmlformats.org/officeDocument/2006/relationships/image" Target="../media/image120.png"/><Relationship Id="rId20" Type="http://schemas.openxmlformats.org/officeDocument/2006/relationships/image" Target="../media/image12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11" Type="http://schemas.openxmlformats.org/officeDocument/2006/relationships/image" Target="../media/image116.png"/><Relationship Id="rId24" Type="http://schemas.openxmlformats.org/officeDocument/2006/relationships/image" Target="../media/image127.png"/><Relationship Id="rId5" Type="http://schemas.openxmlformats.org/officeDocument/2006/relationships/image" Target="../media/image111.png"/><Relationship Id="rId15" Type="http://schemas.openxmlformats.org/officeDocument/2006/relationships/image" Target="../media/image119.png"/><Relationship Id="rId23" Type="http://schemas.openxmlformats.org/officeDocument/2006/relationships/image" Target="../media/image126.png"/><Relationship Id="rId10" Type="http://schemas.openxmlformats.org/officeDocument/2006/relationships/image" Target="../media/image115.png"/><Relationship Id="rId19" Type="http://schemas.openxmlformats.org/officeDocument/2006/relationships/image" Target="../media/image122.png"/><Relationship Id="rId4" Type="http://schemas.openxmlformats.org/officeDocument/2006/relationships/image" Target="../media/image110.png"/><Relationship Id="rId9" Type="http://schemas.openxmlformats.org/officeDocument/2006/relationships/image" Target="../media/image114.png"/><Relationship Id="rId14" Type="http://schemas.openxmlformats.org/officeDocument/2006/relationships/image" Target="../media/image118.png"/><Relationship Id="rId22" Type="http://schemas.openxmlformats.org/officeDocument/2006/relationships/image" Target="../media/image125.png"/><Relationship Id="rId27" Type="http://schemas.openxmlformats.org/officeDocument/2006/relationships/hyperlink" Target="http://www.avalonpharmaceutical.com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avalonpharmaceutical.com/" TargetMode="External"/><Relationship Id="rId4" Type="http://schemas.openxmlformats.org/officeDocument/2006/relationships/image" Target="../media/image13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avalonpharmaceutical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valonpharmaceutical.com/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hyperlink" Target="http://www.avalonpharmaceutical.com/" TargetMode="External"/><Relationship Id="rId2" Type="http://schemas.openxmlformats.org/officeDocument/2006/relationships/image" Target="../media/image7.png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image" Target="../media/image25.png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32.png"/><Relationship Id="rId5" Type="http://schemas.openxmlformats.org/officeDocument/2006/relationships/hyperlink" Target="http://www.avalopharmaceuticals.com/" TargetMode="External"/><Relationship Id="rId15" Type="http://schemas.openxmlformats.org/officeDocument/2006/relationships/image" Target="../media/image36.png"/><Relationship Id="rId10" Type="http://schemas.openxmlformats.org/officeDocument/2006/relationships/image" Target="../media/image31.png"/><Relationship Id="rId4" Type="http://schemas.openxmlformats.org/officeDocument/2006/relationships/image" Target="../media/image27.jp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avalonpharmaceutical.com/" TargetMode="External"/><Relationship Id="rId4" Type="http://schemas.openxmlformats.org/officeDocument/2006/relationships/image" Target="../media/image3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valonpharmaceutical.com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valonpharmaceutical.com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valonpharmaceutical.com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9" cy="68579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17847" y="3182112"/>
              <a:ext cx="4210799" cy="74675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875776" y="905255"/>
              <a:ext cx="3316222" cy="504748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6304788"/>
              <a:ext cx="9785603" cy="170687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0" y="6321564"/>
              <a:ext cx="9750425" cy="95885"/>
            </a:xfrm>
            <a:custGeom>
              <a:avLst/>
              <a:gdLst/>
              <a:ahLst/>
              <a:cxnLst/>
              <a:rect l="l" t="t" r="r" b="b"/>
              <a:pathLst>
                <a:path w="9750425" h="95885">
                  <a:moveTo>
                    <a:pt x="9750425" y="0"/>
                  </a:moveTo>
                  <a:lnTo>
                    <a:pt x="0" y="0"/>
                  </a:lnTo>
                  <a:lnTo>
                    <a:pt x="0" y="95846"/>
                  </a:lnTo>
                  <a:lnTo>
                    <a:pt x="9750425" y="95846"/>
                  </a:lnTo>
                  <a:lnTo>
                    <a:pt x="9750425" y="0"/>
                  </a:lnTo>
                  <a:close/>
                </a:path>
              </a:pathLst>
            </a:custGeom>
            <a:solidFill>
              <a:srgbClr val="03AC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0056365" y="6321041"/>
            <a:ext cx="1516380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z="900" u="sng" spc="-10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6"/>
              </a:rPr>
              <a:t>www.avalonpharmaceutical.com</a:t>
            </a:r>
            <a:endParaRPr sz="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321564"/>
            <a:ext cx="9750425" cy="95885"/>
          </a:xfrm>
          <a:custGeom>
            <a:avLst/>
            <a:gdLst/>
            <a:ahLst/>
            <a:cxnLst/>
            <a:rect l="l" t="t" r="r" b="b"/>
            <a:pathLst>
              <a:path w="9750425" h="95885">
                <a:moveTo>
                  <a:pt x="9750425" y="0"/>
                </a:moveTo>
                <a:lnTo>
                  <a:pt x="0" y="0"/>
                </a:lnTo>
                <a:lnTo>
                  <a:pt x="0" y="95846"/>
                </a:lnTo>
                <a:lnTo>
                  <a:pt x="9750425" y="95846"/>
                </a:lnTo>
                <a:lnTo>
                  <a:pt x="9750425" y="0"/>
                </a:lnTo>
                <a:close/>
              </a:path>
            </a:pathLst>
          </a:custGeom>
          <a:solidFill>
            <a:srgbClr val="03ACE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304800"/>
            <a:ext cx="2086355" cy="256031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43991" y="728470"/>
            <a:ext cx="440245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211F5F"/>
                </a:solidFill>
              </a:rPr>
              <a:t>Key</a:t>
            </a:r>
            <a:r>
              <a:rPr spc="-25" dirty="0">
                <a:solidFill>
                  <a:srgbClr val="211F5F"/>
                </a:solidFill>
              </a:rPr>
              <a:t> </a:t>
            </a:r>
            <a:r>
              <a:rPr dirty="0">
                <a:solidFill>
                  <a:srgbClr val="211F5F"/>
                </a:solidFill>
              </a:rPr>
              <a:t>Business</a:t>
            </a:r>
            <a:r>
              <a:rPr spc="-50" dirty="0">
                <a:solidFill>
                  <a:srgbClr val="211F5F"/>
                </a:solidFill>
              </a:rPr>
              <a:t> </a:t>
            </a:r>
            <a:r>
              <a:rPr spc="-10" dirty="0">
                <a:solidFill>
                  <a:srgbClr val="211F5F"/>
                </a:solidFill>
              </a:rPr>
              <a:t>Functions|</a:t>
            </a:r>
            <a:r>
              <a:rPr spc="-130" dirty="0">
                <a:solidFill>
                  <a:srgbClr val="211F5F"/>
                </a:solidFill>
              </a:rPr>
              <a:t> </a:t>
            </a:r>
            <a:r>
              <a:rPr dirty="0">
                <a:solidFill>
                  <a:srgbClr val="00ACEB"/>
                </a:solidFill>
              </a:rPr>
              <a:t>WHY</a:t>
            </a:r>
            <a:r>
              <a:rPr spc="-90" dirty="0">
                <a:solidFill>
                  <a:srgbClr val="00ACEB"/>
                </a:solidFill>
              </a:rPr>
              <a:t> </a:t>
            </a:r>
            <a:r>
              <a:rPr spc="-10" dirty="0">
                <a:solidFill>
                  <a:srgbClr val="00ACEB"/>
                </a:solidFill>
              </a:rPr>
              <a:t>AVALON?</a:t>
            </a: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185659" y="5638800"/>
            <a:ext cx="2604515" cy="507491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664746" y="2109214"/>
            <a:ext cx="191960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5" dirty="0">
                <a:latin typeface="Calibri"/>
                <a:cs typeface="Calibri"/>
              </a:rPr>
              <a:t>END-TO-</a:t>
            </a:r>
            <a:r>
              <a:rPr sz="1600" b="1" dirty="0">
                <a:latin typeface="Calibri"/>
                <a:cs typeface="Calibri"/>
              </a:rPr>
              <a:t>END</a:t>
            </a:r>
            <a:r>
              <a:rPr sz="1600" b="1" spc="6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SERVICES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686800" y="2667000"/>
            <a:ext cx="2307590" cy="489584"/>
          </a:xfrm>
          <a:prstGeom prst="rect">
            <a:avLst/>
          </a:prstGeom>
          <a:solidFill>
            <a:srgbClr val="2DABDF">
              <a:alpha val="16078"/>
            </a:srgbClr>
          </a:solidFill>
        </p:spPr>
        <p:txBody>
          <a:bodyPr vert="horz" wrap="square" lIns="0" tIns="29209" rIns="0" bIns="0" rtlCol="0">
            <a:spAutoFit/>
          </a:bodyPr>
          <a:lstStyle/>
          <a:p>
            <a:pPr marL="553085">
              <a:lnSpc>
                <a:spcPct val="100000"/>
              </a:lnSpc>
              <a:spcBef>
                <a:spcPts val="229"/>
              </a:spcBef>
            </a:pPr>
            <a:r>
              <a:rPr sz="1400" spc="-10" dirty="0">
                <a:latin typeface="Calibri"/>
                <a:cs typeface="Calibri"/>
              </a:rPr>
              <a:t>OUT</a:t>
            </a:r>
            <a:r>
              <a:rPr sz="1400" spc="-6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LICENSING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686800" y="3276600"/>
            <a:ext cx="2362200" cy="490855"/>
          </a:xfrm>
          <a:prstGeom prst="rect">
            <a:avLst/>
          </a:prstGeom>
          <a:solidFill>
            <a:srgbClr val="2DABDF">
              <a:alpha val="16078"/>
            </a:srgbClr>
          </a:solidFill>
        </p:spPr>
        <p:txBody>
          <a:bodyPr vert="horz" wrap="square" lIns="0" tIns="30480" rIns="0" bIns="0" rtlCol="0">
            <a:spAutoFit/>
          </a:bodyPr>
          <a:lstStyle/>
          <a:p>
            <a:pPr marL="517525">
              <a:lnSpc>
                <a:spcPct val="100000"/>
              </a:lnSpc>
              <a:spcBef>
                <a:spcPts val="240"/>
              </a:spcBef>
            </a:pPr>
            <a:r>
              <a:rPr sz="1400" spc="-20" dirty="0">
                <a:latin typeface="Calibri"/>
                <a:cs typeface="Calibri"/>
              </a:rPr>
              <a:t>PRIVATE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LABEL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248400" y="3276600"/>
            <a:ext cx="2383790" cy="492759"/>
          </a:xfrm>
          <a:prstGeom prst="rect">
            <a:avLst/>
          </a:prstGeom>
          <a:solidFill>
            <a:srgbClr val="2DABDF">
              <a:alpha val="16078"/>
            </a:srgbClr>
          </a:solidFill>
        </p:spPr>
        <p:txBody>
          <a:bodyPr vert="horz" wrap="square" lIns="0" tIns="31115" rIns="0" bIns="0" rtlCol="0">
            <a:spAutoFit/>
          </a:bodyPr>
          <a:lstStyle/>
          <a:p>
            <a:pPr marL="138430">
              <a:lnSpc>
                <a:spcPct val="100000"/>
              </a:lnSpc>
              <a:spcBef>
                <a:spcPts val="245"/>
              </a:spcBef>
            </a:pPr>
            <a:r>
              <a:rPr sz="1400" spc="-25" dirty="0">
                <a:latin typeface="Calibri"/>
                <a:cs typeface="Calibri"/>
              </a:rPr>
              <a:t>CONTRACT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MANUFACTURING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248400" y="2667000"/>
            <a:ext cx="2362200" cy="488950"/>
          </a:xfrm>
          <a:custGeom>
            <a:avLst/>
            <a:gdLst/>
            <a:ahLst/>
            <a:cxnLst/>
            <a:rect l="l" t="t" r="r" b="b"/>
            <a:pathLst>
              <a:path w="2362200" h="488950">
                <a:moveTo>
                  <a:pt x="2362200" y="0"/>
                </a:moveTo>
                <a:lnTo>
                  <a:pt x="0" y="0"/>
                </a:lnTo>
                <a:lnTo>
                  <a:pt x="0" y="488823"/>
                </a:lnTo>
                <a:lnTo>
                  <a:pt x="2362200" y="488823"/>
                </a:lnTo>
                <a:lnTo>
                  <a:pt x="2362200" y="0"/>
                </a:lnTo>
                <a:close/>
              </a:path>
            </a:pathLst>
          </a:custGeom>
          <a:solidFill>
            <a:srgbClr val="2DABDF">
              <a:alpha val="1607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925562" y="2683891"/>
            <a:ext cx="975994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Calibri"/>
                <a:cs typeface="Calibri"/>
              </a:rPr>
              <a:t>IN</a:t>
            </a:r>
            <a:r>
              <a:rPr sz="1400" spc="-7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LICENSING</a:t>
            </a:r>
            <a:endParaRPr sz="1400">
              <a:latin typeface="Calibri"/>
              <a:cs typeface="Calibri"/>
            </a:endParaRPr>
          </a:p>
        </p:txBody>
      </p:sp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429831" y="2545803"/>
          <a:ext cx="4828540" cy="1940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901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0385">
                <a:tc>
                  <a:txBody>
                    <a:bodyPr/>
                    <a:lstStyle/>
                    <a:p>
                      <a:pPr marR="38735" algn="ctr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RESEARCH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&amp;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DEVELOPMENT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02235" marB="0">
                    <a:lnR w="57150">
                      <a:solidFill>
                        <a:srgbClr val="FFFFFF"/>
                      </a:solidFill>
                      <a:prstDash val="solid"/>
                    </a:lnR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2DABDF">
                        <a:alpha val="1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54610" algn="ctr">
                        <a:lnSpc>
                          <a:spcPct val="100000"/>
                        </a:lnSpc>
                        <a:spcBef>
                          <a:spcPts val="940"/>
                        </a:spcBef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MANUFACTURING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OPERATIONS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19380" marB="0">
                    <a:lnL w="57150">
                      <a:solidFill>
                        <a:srgbClr val="FFFFFF"/>
                      </a:solidFill>
                      <a:prstDash val="solid"/>
                    </a:lnL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2DABDF">
                        <a:alpha val="1607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4505">
                <a:tc>
                  <a:txBody>
                    <a:bodyPr/>
                    <a:lstStyle/>
                    <a:p>
                      <a:pPr marR="37465" algn="ct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MARKETING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9215" marB="0">
                    <a:lnR w="57150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2DABDF">
                        <a:alpha val="1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EXPORT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9215" marB="0">
                    <a:lnL w="57150">
                      <a:solidFill>
                        <a:srgbClr val="FFFFFF"/>
                      </a:solidFill>
                      <a:prstDash val="solid"/>
                    </a:lnL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2DABDF">
                        <a:alpha val="1607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8155">
                <a:tc>
                  <a:txBody>
                    <a:bodyPr/>
                    <a:lstStyle/>
                    <a:p>
                      <a:pPr marR="47625" algn="ct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400" spc="-30" dirty="0">
                          <a:latin typeface="Calibri"/>
                          <a:cs typeface="Calibri"/>
                        </a:rPr>
                        <a:t>BUSINESS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DEVELOPMENT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9215" marB="0">
                    <a:lnR w="57150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2DABDF">
                        <a:alpha val="1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56515" algn="ct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400" spc="-20" dirty="0">
                          <a:latin typeface="Calibri"/>
                          <a:cs typeface="Calibri"/>
                        </a:rPr>
                        <a:t>MEDICAL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EXCELLENCE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9215" marB="0">
                    <a:lnL w="57150">
                      <a:solidFill>
                        <a:srgbClr val="FFFFFF"/>
                      </a:solidFill>
                      <a:prstDash val="solid"/>
                    </a:lnL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2DABDF">
                        <a:alpha val="1607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7515">
                <a:tc>
                  <a:txBody>
                    <a:bodyPr/>
                    <a:lstStyle/>
                    <a:p>
                      <a:pPr marR="122555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400" spc="-30" dirty="0">
                          <a:latin typeface="Calibri"/>
                          <a:cs typeface="Calibri"/>
                        </a:rPr>
                        <a:t>COMMERCIAL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SALES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5085" marB="0">
                    <a:lnR w="57150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solidFill>
                      <a:srgbClr val="2DABDF">
                        <a:alpha val="1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400" spc="-30" dirty="0">
                          <a:latin typeface="Calibri"/>
                          <a:cs typeface="Calibri"/>
                        </a:rPr>
                        <a:t>REGULATORY</a:t>
                      </a:r>
                      <a:r>
                        <a:rPr sz="14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AFFAIRS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4135" marB="0">
                    <a:lnL w="57150">
                      <a:solidFill>
                        <a:srgbClr val="FFFFFF"/>
                      </a:solidFill>
                      <a:prstDash val="solid"/>
                    </a:lnL>
                    <a:lnT w="76200">
                      <a:solidFill>
                        <a:srgbClr val="FFFFFF"/>
                      </a:solidFill>
                      <a:prstDash val="solid"/>
                    </a:lnT>
                    <a:solidFill>
                      <a:srgbClr val="2DABDF">
                        <a:alpha val="1607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" name="object 13"/>
          <p:cNvSpPr txBox="1"/>
          <p:nvPr/>
        </p:nvSpPr>
        <p:spPr>
          <a:xfrm>
            <a:off x="6933185" y="2149910"/>
            <a:ext cx="336931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0" dirty="0">
                <a:latin typeface="Calibri"/>
                <a:cs typeface="Calibri"/>
              </a:rPr>
              <a:t>BUSINESS</a:t>
            </a:r>
            <a:r>
              <a:rPr sz="1600" b="1" spc="-75" dirty="0">
                <a:latin typeface="Calibri"/>
                <a:cs typeface="Calibri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TO</a:t>
            </a:r>
            <a:r>
              <a:rPr sz="1600" b="1" spc="-9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BUSINESS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OPPORTUNITIES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55826" y="1119886"/>
            <a:ext cx="11052810" cy="666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Calibri"/>
                <a:cs typeface="Calibri"/>
              </a:rPr>
              <a:t>Our</a:t>
            </a:r>
            <a:r>
              <a:rPr sz="1400" spc="9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specialized</a:t>
            </a:r>
            <a:r>
              <a:rPr sz="1400" spc="8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functions</a:t>
            </a:r>
            <a:r>
              <a:rPr sz="1400" spc="8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at</a:t>
            </a:r>
            <a:r>
              <a:rPr sz="1400" spc="9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Avalon</a:t>
            </a:r>
            <a:r>
              <a:rPr sz="1400" spc="8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Pharma</a:t>
            </a:r>
            <a:r>
              <a:rPr sz="1400" spc="8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are</a:t>
            </a:r>
            <a:r>
              <a:rPr sz="1400" spc="8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always</a:t>
            </a:r>
            <a:r>
              <a:rPr sz="1400" spc="9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at</a:t>
            </a:r>
            <a:r>
              <a:rPr sz="1400" spc="9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9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forefront</a:t>
            </a:r>
            <a:r>
              <a:rPr sz="1400" spc="8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in</a:t>
            </a:r>
            <a:r>
              <a:rPr sz="1400" spc="9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developing</a:t>
            </a:r>
            <a:r>
              <a:rPr sz="1400" spc="9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products</a:t>
            </a:r>
            <a:r>
              <a:rPr sz="1400" spc="9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that</a:t>
            </a:r>
            <a:r>
              <a:rPr sz="1400" spc="9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comply</a:t>
            </a:r>
            <a:r>
              <a:rPr sz="1400" spc="8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with</a:t>
            </a:r>
            <a:r>
              <a:rPr sz="1400" spc="9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9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highest</a:t>
            </a:r>
            <a:r>
              <a:rPr sz="1400" spc="7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standard</a:t>
            </a:r>
            <a:r>
              <a:rPr sz="1400" spc="9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manufacturing practices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through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our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35" dirty="0">
                <a:latin typeface="Calibri"/>
                <a:cs typeface="Calibri"/>
              </a:rPr>
              <a:t>end-to-</a:t>
            </a:r>
            <a:r>
              <a:rPr sz="1400" dirty="0">
                <a:latin typeface="Calibri"/>
                <a:cs typeface="Calibri"/>
              </a:rPr>
              <a:t>end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services.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Furthermore,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being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an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agile</a:t>
            </a:r>
            <a:r>
              <a:rPr sz="1400" spc="-30" dirty="0">
                <a:latin typeface="Calibri"/>
                <a:cs typeface="Calibri"/>
              </a:rPr>
              <a:t> multi-</a:t>
            </a:r>
            <a:r>
              <a:rPr sz="1400" spc="-10" dirty="0">
                <a:latin typeface="Calibri"/>
                <a:cs typeface="Calibri"/>
              </a:rPr>
              <a:t>disciplinary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company,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we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support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different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collaboration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models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to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meet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the </a:t>
            </a:r>
            <a:r>
              <a:rPr sz="1400" spc="-20" dirty="0">
                <a:latin typeface="Calibri"/>
                <a:cs typeface="Calibri"/>
              </a:rPr>
              <a:t>needs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of</a:t>
            </a:r>
            <a:r>
              <a:rPr sz="1400" spc="-9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our</a:t>
            </a:r>
            <a:r>
              <a:rPr sz="1400" spc="-7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partners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and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the</a:t>
            </a:r>
            <a:r>
              <a:rPr sz="1400" spc="-7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pharmaceutical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community.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15" name="object 1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24000" y="5638800"/>
            <a:ext cx="5579363" cy="577595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95400" y="4572000"/>
            <a:ext cx="2916935" cy="425195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313676" y="3835908"/>
            <a:ext cx="2746247" cy="483107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9904193" y="6321497"/>
            <a:ext cx="1516380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z="900" u="sng" spc="-10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7"/>
              </a:rPr>
              <a:t>www.avalonpharmaceutical.com</a:t>
            </a:r>
            <a:endParaRPr sz="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46403" y="4882896"/>
            <a:ext cx="10463530" cy="1130300"/>
            <a:chOff x="946403" y="4882896"/>
            <a:chExt cx="10463530" cy="1130300"/>
          </a:xfrm>
        </p:grpSpPr>
        <p:sp>
          <p:nvSpPr>
            <p:cNvPr id="3" name="object 3"/>
            <p:cNvSpPr/>
            <p:nvPr/>
          </p:nvSpPr>
          <p:spPr>
            <a:xfrm>
              <a:off x="946403" y="4882896"/>
              <a:ext cx="10463530" cy="1130300"/>
            </a:xfrm>
            <a:custGeom>
              <a:avLst/>
              <a:gdLst/>
              <a:ahLst/>
              <a:cxnLst/>
              <a:rect l="l" t="t" r="r" b="b"/>
              <a:pathLst>
                <a:path w="10463530" h="1130300">
                  <a:moveTo>
                    <a:pt x="10463530" y="0"/>
                  </a:moveTo>
                  <a:lnTo>
                    <a:pt x="0" y="0"/>
                  </a:lnTo>
                  <a:lnTo>
                    <a:pt x="0" y="1130299"/>
                  </a:lnTo>
                  <a:lnTo>
                    <a:pt x="10463530" y="1130299"/>
                  </a:lnTo>
                  <a:lnTo>
                    <a:pt x="10463530" y="0"/>
                  </a:lnTo>
                  <a:close/>
                </a:path>
              </a:pathLst>
            </a:custGeom>
            <a:solidFill>
              <a:srgbClr val="2DABDF">
                <a:alpha val="16078"/>
              </a:srgbClr>
            </a:solid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86612" y="5173980"/>
              <a:ext cx="684263" cy="59435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19199" y="5280660"/>
              <a:ext cx="414515" cy="382523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258824" y="5297424"/>
              <a:ext cx="339725" cy="307975"/>
            </a:xfrm>
            <a:custGeom>
              <a:avLst/>
              <a:gdLst/>
              <a:ahLst/>
              <a:cxnLst/>
              <a:rect l="l" t="t" r="r" b="b"/>
              <a:pathLst>
                <a:path w="339725" h="307975">
                  <a:moveTo>
                    <a:pt x="188391" y="3810"/>
                  </a:moveTo>
                  <a:lnTo>
                    <a:pt x="184581" y="0"/>
                  </a:lnTo>
                  <a:lnTo>
                    <a:pt x="155244" y="0"/>
                  </a:lnTo>
                  <a:lnTo>
                    <a:pt x="151447" y="3810"/>
                  </a:lnTo>
                  <a:lnTo>
                    <a:pt x="151447" y="105117"/>
                  </a:lnTo>
                  <a:lnTo>
                    <a:pt x="188391" y="105117"/>
                  </a:lnTo>
                  <a:lnTo>
                    <a:pt x="188391" y="3810"/>
                  </a:lnTo>
                  <a:close/>
                </a:path>
                <a:path w="339725" h="307975">
                  <a:moveTo>
                    <a:pt x="339725" y="136829"/>
                  </a:moveTo>
                  <a:lnTo>
                    <a:pt x="339623" y="109448"/>
                  </a:lnTo>
                  <a:lnTo>
                    <a:pt x="336562" y="105892"/>
                  </a:lnTo>
                  <a:lnTo>
                    <a:pt x="332625" y="105257"/>
                  </a:lnTo>
                  <a:lnTo>
                    <a:pt x="332625" y="105130"/>
                  </a:lnTo>
                  <a:lnTo>
                    <a:pt x="247942" y="105130"/>
                  </a:lnTo>
                  <a:lnTo>
                    <a:pt x="247942" y="165735"/>
                  </a:lnTo>
                  <a:lnTo>
                    <a:pt x="247942" y="273278"/>
                  </a:lnTo>
                  <a:lnTo>
                    <a:pt x="227774" y="273278"/>
                  </a:lnTo>
                  <a:lnTo>
                    <a:pt x="227774" y="165735"/>
                  </a:lnTo>
                  <a:lnTo>
                    <a:pt x="247942" y="165735"/>
                  </a:lnTo>
                  <a:lnTo>
                    <a:pt x="247942" y="105130"/>
                  </a:lnTo>
                  <a:lnTo>
                    <a:pt x="202755" y="105130"/>
                  </a:lnTo>
                  <a:lnTo>
                    <a:pt x="202755" y="165735"/>
                  </a:lnTo>
                  <a:lnTo>
                    <a:pt x="202755" y="273278"/>
                  </a:lnTo>
                  <a:lnTo>
                    <a:pt x="182562" y="273278"/>
                  </a:lnTo>
                  <a:lnTo>
                    <a:pt x="182562" y="165735"/>
                  </a:lnTo>
                  <a:lnTo>
                    <a:pt x="202755" y="165735"/>
                  </a:lnTo>
                  <a:lnTo>
                    <a:pt x="202755" y="105130"/>
                  </a:lnTo>
                  <a:lnTo>
                    <a:pt x="157327" y="105130"/>
                  </a:lnTo>
                  <a:lnTo>
                    <a:pt x="157327" y="165735"/>
                  </a:lnTo>
                  <a:lnTo>
                    <a:pt x="157327" y="273278"/>
                  </a:lnTo>
                  <a:lnTo>
                    <a:pt x="137121" y="273278"/>
                  </a:lnTo>
                  <a:lnTo>
                    <a:pt x="137121" y="165735"/>
                  </a:lnTo>
                  <a:lnTo>
                    <a:pt x="157327" y="165735"/>
                  </a:lnTo>
                  <a:lnTo>
                    <a:pt x="157327" y="105130"/>
                  </a:lnTo>
                  <a:lnTo>
                    <a:pt x="111963" y="105130"/>
                  </a:lnTo>
                  <a:lnTo>
                    <a:pt x="111963" y="165735"/>
                  </a:lnTo>
                  <a:lnTo>
                    <a:pt x="111963" y="273278"/>
                  </a:lnTo>
                  <a:lnTo>
                    <a:pt x="91808" y="273278"/>
                  </a:lnTo>
                  <a:lnTo>
                    <a:pt x="91808" y="165735"/>
                  </a:lnTo>
                  <a:lnTo>
                    <a:pt x="111963" y="165735"/>
                  </a:lnTo>
                  <a:lnTo>
                    <a:pt x="111963" y="105130"/>
                  </a:lnTo>
                  <a:lnTo>
                    <a:pt x="7086" y="105130"/>
                  </a:lnTo>
                  <a:lnTo>
                    <a:pt x="3111" y="105892"/>
                  </a:lnTo>
                  <a:lnTo>
                    <a:pt x="0" y="109448"/>
                  </a:lnTo>
                  <a:lnTo>
                    <a:pt x="0" y="136829"/>
                  </a:lnTo>
                  <a:lnTo>
                    <a:pt x="3822" y="140639"/>
                  </a:lnTo>
                  <a:lnTo>
                    <a:pt x="21856" y="140639"/>
                  </a:lnTo>
                  <a:lnTo>
                    <a:pt x="62852" y="307352"/>
                  </a:lnTo>
                  <a:lnTo>
                    <a:pt x="276885" y="307352"/>
                  </a:lnTo>
                  <a:lnTo>
                    <a:pt x="285254" y="273278"/>
                  </a:lnTo>
                  <a:lnTo>
                    <a:pt x="317881" y="140639"/>
                  </a:lnTo>
                  <a:lnTo>
                    <a:pt x="335927" y="140639"/>
                  </a:lnTo>
                  <a:lnTo>
                    <a:pt x="339725" y="136829"/>
                  </a:lnTo>
                  <a:close/>
                </a:path>
              </a:pathLst>
            </a:custGeom>
            <a:solidFill>
              <a:srgbClr val="00ACEB"/>
            </a:solidFill>
          </p:spPr>
          <p:txBody>
            <a:bodyPr wrap="square" lIns="0" tIns="0" rIns="0" bIns="0" rtlCol="0"/>
            <a:lstStyle/>
            <a:p>
              <a:endParaRPr sz="2000"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829634" y="220432"/>
            <a:ext cx="6190131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211F5F"/>
                </a:solidFill>
              </a:rPr>
              <a:t>AVALON’S</a:t>
            </a:r>
            <a:r>
              <a:rPr sz="2400" spc="-85" dirty="0">
                <a:solidFill>
                  <a:srgbClr val="211F5F"/>
                </a:solidFill>
              </a:rPr>
              <a:t> </a:t>
            </a:r>
            <a:r>
              <a:rPr sz="2400" spc="-20" dirty="0">
                <a:solidFill>
                  <a:srgbClr val="211F5F"/>
                </a:solidFill>
              </a:rPr>
              <a:t>EDGE</a:t>
            </a:r>
            <a:r>
              <a:rPr lang="en-US" sz="2400" spc="-20" dirty="0">
                <a:solidFill>
                  <a:srgbClr val="211F5F"/>
                </a:solidFill>
              </a:rPr>
              <a:t>-A Number 1 Leader in the</a:t>
            </a:r>
            <a:br>
              <a:rPr lang="en-US" sz="2400" spc="-20" dirty="0">
                <a:solidFill>
                  <a:srgbClr val="211F5F"/>
                </a:solidFill>
              </a:rPr>
            </a:br>
            <a:r>
              <a:rPr lang="en-US" sz="2400" spc="-20" dirty="0">
                <a:solidFill>
                  <a:srgbClr val="211F5F"/>
                </a:solidFill>
              </a:rPr>
              <a:t> </a:t>
            </a:r>
            <a:r>
              <a:rPr lang="en-US" sz="2400" i="1" spc="-20" dirty="0">
                <a:solidFill>
                  <a:srgbClr val="211F5F"/>
                </a:solidFill>
              </a:rPr>
              <a:t>Derma Sector</a:t>
            </a:r>
            <a:endParaRPr sz="2400" i="1" spc="-20" dirty="0">
              <a:solidFill>
                <a:srgbClr val="211F5F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6321564"/>
            <a:ext cx="9750425" cy="95885"/>
          </a:xfrm>
          <a:custGeom>
            <a:avLst/>
            <a:gdLst/>
            <a:ahLst/>
            <a:cxnLst/>
            <a:rect l="l" t="t" r="r" b="b"/>
            <a:pathLst>
              <a:path w="9750425" h="95885">
                <a:moveTo>
                  <a:pt x="9750425" y="0"/>
                </a:moveTo>
                <a:lnTo>
                  <a:pt x="0" y="0"/>
                </a:lnTo>
                <a:lnTo>
                  <a:pt x="0" y="95846"/>
                </a:lnTo>
                <a:lnTo>
                  <a:pt x="9750425" y="95846"/>
                </a:lnTo>
                <a:lnTo>
                  <a:pt x="9750425" y="0"/>
                </a:lnTo>
                <a:close/>
              </a:path>
            </a:pathLst>
          </a:custGeom>
          <a:solidFill>
            <a:srgbClr val="03ACE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43483" y="347472"/>
            <a:ext cx="2086355" cy="256031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946403" y="2513995"/>
            <a:ext cx="2138680" cy="565785"/>
          </a:xfrm>
          <a:prstGeom prst="rect">
            <a:avLst/>
          </a:prstGeom>
          <a:solidFill>
            <a:srgbClr val="211F5F"/>
          </a:solidFill>
        </p:spPr>
        <p:txBody>
          <a:bodyPr vert="horz" wrap="square" lIns="0" tIns="148590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1170"/>
              </a:spcBef>
            </a:pPr>
            <a:r>
              <a:rPr sz="1300" b="1" spc="-10" dirty="0">
                <a:solidFill>
                  <a:srgbClr val="FFFFFF"/>
                </a:solidFill>
                <a:latin typeface="Calibri"/>
                <a:cs typeface="Calibri"/>
              </a:rPr>
              <a:t>Pillars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38200" y="3160921"/>
            <a:ext cx="2591818" cy="164083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2880" marR="5080" indent="-170815">
              <a:lnSpc>
                <a:spcPct val="100000"/>
              </a:lnSpc>
              <a:spcBef>
                <a:spcPts val="95"/>
              </a:spcBef>
              <a:buFont typeface="Wingdings"/>
              <a:buChar char=""/>
              <a:tabLst>
                <a:tab pos="182880" algn="l"/>
              </a:tabLst>
            </a:pPr>
            <a:r>
              <a:rPr sz="1050" dirty="0">
                <a:latin typeface="Calibri"/>
                <a:cs typeface="Calibri"/>
              </a:rPr>
              <a:t>Proven</a:t>
            </a:r>
            <a:r>
              <a:rPr sz="1050" spc="-30" dirty="0">
                <a:latin typeface="Calibri"/>
                <a:cs typeface="Calibri"/>
              </a:rPr>
              <a:t> track</a:t>
            </a:r>
            <a:r>
              <a:rPr sz="1050" spc="-80" dirty="0">
                <a:latin typeface="Calibri"/>
                <a:cs typeface="Calibri"/>
              </a:rPr>
              <a:t> </a:t>
            </a:r>
            <a:r>
              <a:rPr sz="1050" spc="-25" dirty="0">
                <a:latin typeface="Calibri"/>
                <a:cs typeface="Calibri"/>
              </a:rPr>
              <a:t>record</a:t>
            </a:r>
            <a:r>
              <a:rPr sz="1050" spc="-1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of</a:t>
            </a:r>
            <a:r>
              <a:rPr sz="1050" spc="-7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launching</a:t>
            </a:r>
            <a:r>
              <a:rPr sz="1050" spc="50" dirty="0">
                <a:latin typeface="Calibri"/>
                <a:cs typeface="Calibri"/>
              </a:rPr>
              <a:t> </a:t>
            </a:r>
            <a:r>
              <a:rPr sz="1050" spc="-10" dirty="0">
                <a:latin typeface="Calibri"/>
                <a:cs typeface="Calibri"/>
              </a:rPr>
              <a:t>leading </a:t>
            </a:r>
            <a:r>
              <a:rPr sz="1050" spc="-30" dirty="0">
                <a:latin typeface="Calibri"/>
                <a:cs typeface="Calibri"/>
              </a:rPr>
              <a:t>products</a:t>
            </a:r>
            <a:r>
              <a:rPr sz="1050" spc="-65" dirty="0">
                <a:latin typeface="Calibri"/>
                <a:cs typeface="Calibri"/>
              </a:rPr>
              <a:t> </a:t>
            </a:r>
            <a:r>
              <a:rPr sz="1050" spc="-10" dirty="0">
                <a:latin typeface="Calibri"/>
                <a:cs typeface="Calibri"/>
              </a:rPr>
              <a:t>in</a:t>
            </a:r>
            <a:r>
              <a:rPr sz="1050" spc="-6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different</a:t>
            </a:r>
            <a:r>
              <a:rPr sz="1050" spc="-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therapeutic</a:t>
            </a:r>
            <a:r>
              <a:rPr sz="1050" spc="25" dirty="0">
                <a:latin typeface="Calibri"/>
                <a:cs typeface="Calibri"/>
              </a:rPr>
              <a:t> </a:t>
            </a:r>
            <a:r>
              <a:rPr sz="1050" spc="-25" dirty="0">
                <a:latin typeface="Calibri"/>
                <a:cs typeface="Calibri"/>
              </a:rPr>
              <a:t>categories</a:t>
            </a:r>
            <a:endParaRPr lang="en-US" sz="1050" spc="-25" dirty="0">
              <a:latin typeface="Calibri"/>
              <a:cs typeface="Calibri"/>
            </a:endParaRPr>
          </a:p>
          <a:p>
            <a:pPr marL="12065" marR="5080">
              <a:lnSpc>
                <a:spcPct val="100000"/>
              </a:lnSpc>
              <a:spcBef>
                <a:spcPts val="95"/>
              </a:spcBef>
              <a:tabLst>
                <a:tab pos="182880" algn="l"/>
              </a:tabLst>
            </a:pPr>
            <a:endParaRPr sz="1050" dirty="0">
              <a:latin typeface="Calibri"/>
              <a:cs typeface="Calibri"/>
            </a:endParaRPr>
          </a:p>
          <a:p>
            <a:pPr marL="182245" marR="507365" indent="-170180">
              <a:lnSpc>
                <a:spcPct val="100000"/>
              </a:lnSpc>
              <a:buFont typeface="Wingdings"/>
              <a:buChar char=""/>
              <a:tabLst>
                <a:tab pos="184785" algn="l"/>
              </a:tabLst>
            </a:pPr>
            <a:r>
              <a:rPr sz="1050" dirty="0">
                <a:latin typeface="Calibri"/>
                <a:cs typeface="Calibri"/>
              </a:rPr>
              <a:t>Comprehensive</a:t>
            </a:r>
            <a:r>
              <a:rPr sz="1050" spc="65" dirty="0">
                <a:latin typeface="Calibri"/>
                <a:cs typeface="Calibri"/>
              </a:rPr>
              <a:t> </a:t>
            </a:r>
            <a:r>
              <a:rPr sz="1050" spc="-30" dirty="0">
                <a:latin typeface="Calibri"/>
                <a:cs typeface="Calibri"/>
              </a:rPr>
              <a:t>geographical</a:t>
            </a:r>
            <a:r>
              <a:rPr sz="1050" spc="-25" dirty="0">
                <a:latin typeface="Calibri"/>
                <a:cs typeface="Calibri"/>
              </a:rPr>
              <a:t> and</a:t>
            </a:r>
            <a:r>
              <a:rPr sz="1050" spc="-10" dirty="0">
                <a:latin typeface="Calibri"/>
                <a:cs typeface="Calibri"/>
              </a:rPr>
              <a:t> 	distribution</a:t>
            </a:r>
            <a:r>
              <a:rPr sz="1050" spc="-15" dirty="0">
                <a:latin typeface="Calibri"/>
                <a:cs typeface="Calibri"/>
              </a:rPr>
              <a:t> </a:t>
            </a:r>
            <a:r>
              <a:rPr sz="1050" spc="-10" dirty="0">
                <a:latin typeface="Calibri"/>
                <a:cs typeface="Calibri"/>
              </a:rPr>
              <a:t>channels</a:t>
            </a:r>
            <a:r>
              <a:rPr sz="1050" spc="-30" dirty="0">
                <a:latin typeface="Calibri"/>
                <a:cs typeface="Calibri"/>
              </a:rPr>
              <a:t> </a:t>
            </a:r>
            <a:r>
              <a:rPr sz="1050" spc="-20" dirty="0">
                <a:latin typeface="Calibri"/>
                <a:cs typeface="Calibri"/>
              </a:rPr>
              <a:t>reach</a:t>
            </a:r>
            <a:endParaRPr lang="en-US" sz="1050" spc="-20" dirty="0">
              <a:latin typeface="Calibri"/>
              <a:cs typeface="Calibri"/>
            </a:endParaRPr>
          </a:p>
          <a:p>
            <a:pPr marL="12065" marR="507365">
              <a:lnSpc>
                <a:spcPct val="100000"/>
              </a:lnSpc>
              <a:tabLst>
                <a:tab pos="184785" algn="l"/>
              </a:tabLst>
            </a:pPr>
            <a:endParaRPr sz="1050" dirty="0">
              <a:latin typeface="Calibri"/>
              <a:cs typeface="Calibri"/>
            </a:endParaRPr>
          </a:p>
          <a:p>
            <a:pPr marL="184150" indent="-171450">
              <a:lnSpc>
                <a:spcPct val="100000"/>
              </a:lnSpc>
              <a:buFont typeface="Wingdings"/>
              <a:buChar char=""/>
              <a:tabLst>
                <a:tab pos="184150" algn="l"/>
              </a:tabLst>
            </a:pPr>
            <a:r>
              <a:rPr sz="1050" spc="-30" dirty="0">
                <a:latin typeface="Calibri"/>
                <a:cs typeface="Calibri"/>
              </a:rPr>
              <a:t>State</a:t>
            </a:r>
            <a:r>
              <a:rPr sz="1050" spc="-4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of</a:t>
            </a:r>
            <a:r>
              <a:rPr sz="1050" spc="-7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the</a:t>
            </a:r>
            <a:r>
              <a:rPr sz="1050" spc="-50" dirty="0">
                <a:latin typeface="Calibri"/>
                <a:cs typeface="Calibri"/>
              </a:rPr>
              <a:t> </a:t>
            </a:r>
            <a:r>
              <a:rPr sz="1050" spc="-30" dirty="0">
                <a:latin typeface="Calibri"/>
                <a:cs typeface="Calibri"/>
              </a:rPr>
              <a:t>art</a:t>
            </a:r>
            <a:r>
              <a:rPr sz="1050" spc="-9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facilities</a:t>
            </a:r>
            <a:r>
              <a:rPr sz="1050" spc="-1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geared</a:t>
            </a:r>
            <a:r>
              <a:rPr sz="1050" spc="25" dirty="0">
                <a:latin typeface="Calibri"/>
                <a:cs typeface="Calibri"/>
              </a:rPr>
              <a:t> </a:t>
            </a:r>
            <a:r>
              <a:rPr sz="1050" spc="-20" dirty="0">
                <a:latin typeface="Calibri"/>
                <a:cs typeface="Calibri"/>
              </a:rPr>
              <a:t>for</a:t>
            </a:r>
            <a:r>
              <a:rPr sz="1050" spc="-60" dirty="0">
                <a:latin typeface="Calibri"/>
                <a:cs typeface="Calibri"/>
              </a:rPr>
              <a:t> </a:t>
            </a:r>
            <a:r>
              <a:rPr sz="1050" spc="-10" dirty="0">
                <a:latin typeface="Calibri"/>
                <a:cs typeface="Calibri"/>
              </a:rPr>
              <a:t>Growth</a:t>
            </a:r>
            <a:endParaRPr lang="en-US" sz="1050" spc="-10" dirty="0">
              <a:latin typeface="Calibri"/>
              <a:cs typeface="Calibri"/>
            </a:endParaRPr>
          </a:p>
          <a:p>
            <a:pPr marL="184150" indent="-171450">
              <a:lnSpc>
                <a:spcPct val="100000"/>
              </a:lnSpc>
              <a:buFont typeface="Wingdings"/>
              <a:buChar char=""/>
              <a:tabLst>
                <a:tab pos="184150" algn="l"/>
              </a:tabLst>
            </a:pPr>
            <a:endParaRPr sz="1050" dirty="0">
              <a:latin typeface="Calibri"/>
              <a:cs typeface="Calibri"/>
            </a:endParaRPr>
          </a:p>
          <a:p>
            <a:pPr marL="182880" marR="464184" indent="-170815">
              <a:lnSpc>
                <a:spcPct val="100000"/>
              </a:lnSpc>
              <a:buFont typeface="Wingdings"/>
              <a:buChar char=""/>
              <a:tabLst>
                <a:tab pos="182880" algn="l"/>
              </a:tabLst>
            </a:pPr>
            <a:r>
              <a:rPr sz="1050" spc="-30" dirty="0">
                <a:latin typeface="Calibri"/>
                <a:cs typeface="Calibri"/>
              </a:rPr>
              <a:t>Strong</a:t>
            </a:r>
            <a:r>
              <a:rPr sz="1050" spc="-3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leadership</a:t>
            </a:r>
            <a:r>
              <a:rPr sz="1050" spc="15" dirty="0">
                <a:latin typeface="Calibri"/>
                <a:cs typeface="Calibri"/>
              </a:rPr>
              <a:t> </a:t>
            </a:r>
            <a:r>
              <a:rPr sz="1050" spc="-10" dirty="0">
                <a:latin typeface="Calibri"/>
                <a:cs typeface="Calibri"/>
              </a:rPr>
              <a:t>and</a:t>
            </a:r>
            <a:r>
              <a:rPr sz="1050" spc="-55" dirty="0">
                <a:latin typeface="Calibri"/>
                <a:cs typeface="Calibri"/>
              </a:rPr>
              <a:t> </a:t>
            </a:r>
            <a:r>
              <a:rPr sz="1050" spc="-30" dirty="0">
                <a:latin typeface="Calibri"/>
                <a:cs typeface="Calibri"/>
              </a:rPr>
              <a:t>experienced</a:t>
            </a:r>
            <a:r>
              <a:rPr sz="1050" spc="-20" dirty="0">
                <a:latin typeface="Calibri"/>
                <a:cs typeface="Calibri"/>
              </a:rPr>
              <a:t> management</a:t>
            </a:r>
            <a:r>
              <a:rPr sz="1050" spc="35" dirty="0">
                <a:latin typeface="Calibri"/>
                <a:cs typeface="Calibri"/>
              </a:rPr>
              <a:t> </a:t>
            </a:r>
            <a:r>
              <a:rPr sz="1050" spc="-20" dirty="0">
                <a:latin typeface="Calibri"/>
                <a:cs typeface="Calibri"/>
              </a:rPr>
              <a:t>team</a:t>
            </a:r>
            <a:endParaRPr sz="1050" dirty="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610098" y="2513995"/>
            <a:ext cx="2139950" cy="527685"/>
          </a:xfrm>
          <a:prstGeom prst="rect">
            <a:avLst/>
          </a:prstGeom>
          <a:solidFill>
            <a:srgbClr val="211F5F"/>
          </a:solidFill>
        </p:spPr>
        <p:txBody>
          <a:bodyPr vert="horz" wrap="square" lIns="0" tIns="148590" rIns="0" bIns="0" rtlCol="0">
            <a:spAutoFit/>
          </a:bodyPr>
          <a:lstStyle/>
          <a:p>
            <a:pPr marR="1270" algn="ctr">
              <a:lnSpc>
                <a:spcPct val="100000"/>
              </a:lnSpc>
              <a:spcBef>
                <a:spcPts val="1170"/>
              </a:spcBef>
            </a:pPr>
            <a:r>
              <a:rPr sz="1300" b="1" spc="-20" dirty="0">
                <a:solidFill>
                  <a:srgbClr val="FFFFFF"/>
                </a:solidFill>
                <a:latin typeface="Calibri"/>
                <a:cs typeface="Calibri"/>
              </a:rPr>
              <a:t>Our</a:t>
            </a:r>
            <a:r>
              <a:rPr sz="13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b="1" spc="-10" dirty="0">
                <a:solidFill>
                  <a:srgbClr val="FFFFFF"/>
                </a:solidFill>
                <a:latin typeface="Calibri"/>
                <a:cs typeface="Calibri"/>
              </a:rPr>
              <a:t>Position</a:t>
            </a:r>
            <a:endParaRPr sz="1300">
              <a:latin typeface="Calibri"/>
              <a:cs typeface="Calibri"/>
            </a:endParaRPr>
          </a:p>
          <a:p>
            <a:pPr marL="17145" algn="ctr">
              <a:lnSpc>
                <a:spcPct val="100000"/>
              </a:lnSpc>
              <a:spcBef>
                <a:spcPts val="30"/>
              </a:spcBef>
            </a:pPr>
            <a:r>
              <a:rPr sz="900" b="1" spc="-20" dirty="0">
                <a:solidFill>
                  <a:srgbClr val="FFFFFF"/>
                </a:solidFill>
                <a:latin typeface="Calibri"/>
                <a:cs typeface="Calibri"/>
              </a:rPr>
              <a:t>(a</a:t>
            </a:r>
            <a:r>
              <a:rPr sz="9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b="1" spc="-10" dirty="0">
                <a:solidFill>
                  <a:srgbClr val="FFFFFF"/>
                </a:solidFill>
                <a:latin typeface="Calibri"/>
                <a:cs typeface="Calibri"/>
              </a:rPr>
              <a:t>sample)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566661" y="3148612"/>
            <a:ext cx="3041145" cy="49693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2245" marR="5080" indent="-170180">
              <a:lnSpc>
                <a:spcPct val="100000"/>
              </a:lnSpc>
              <a:spcBef>
                <a:spcPts val="95"/>
              </a:spcBef>
              <a:buFont typeface="Wingdings"/>
              <a:buChar char=""/>
              <a:tabLst>
                <a:tab pos="183515" algn="l"/>
              </a:tabLst>
            </a:pPr>
            <a:r>
              <a:rPr sz="1050" spc="-10" dirty="0">
                <a:latin typeface="Calibri"/>
                <a:cs typeface="Calibri"/>
              </a:rPr>
              <a:t>Ranks</a:t>
            </a:r>
            <a:r>
              <a:rPr sz="1050" spc="-75" dirty="0">
                <a:latin typeface="Calibri"/>
                <a:cs typeface="Calibri"/>
              </a:rPr>
              <a:t> </a:t>
            </a:r>
            <a:r>
              <a:rPr sz="1050" spc="-30" dirty="0">
                <a:latin typeface="Calibri"/>
                <a:cs typeface="Calibri"/>
              </a:rPr>
              <a:t>11</a:t>
            </a:r>
            <a:r>
              <a:rPr sz="1050" spc="-6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among</a:t>
            </a:r>
            <a:r>
              <a:rPr sz="1050" spc="-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all</a:t>
            </a:r>
            <a:r>
              <a:rPr sz="1050" spc="-3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pharma</a:t>
            </a:r>
            <a:r>
              <a:rPr sz="1050" spc="-20" dirty="0">
                <a:latin typeface="Calibri"/>
                <a:cs typeface="Calibri"/>
              </a:rPr>
              <a:t> corporates </a:t>
            </a:r>
            <a:r>
              <a:rPr sz="1050" spc="-10" dirty="0">
                <a:latin typeface="Calibri"/>
                <a:cs typeface="Calibri"/>
              </a:rPr>
              <a:t>in</a:t>
            </a:r>
            <a:r>
              <a:rPr sz="1050" spc="-55" dirty="0">
                <a:latin typeface="Calibri"/>
                <a:cs typeface="Calibri"/>
              </a:rPr>
              <a:t> </a:t>
            </a:r>
            <a:r>
              <a:rPr sz="1050" spc="-20" dirty="0">
                <a:latin typeface="Calibri"/>
                <a:cs typeface="Calibri"/>
              </a:rPr>
              <a:t>the</a:t>
            </a:r>
            <a:r>
              <a:rPr sz="1050" spc="-6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retail</a:t>
            </a:r>
            <a:r>
              <a:rPr sz="1050" spc="-20" dirty="0">
                <a:latin typeface="Calibri"/>
                <a:cs typeface="Calibri"/>
              </a:rPr>
              <a:t> </a:t>
            </a:r>
            <a:r>
              <a:rPr sz="1050" spc="-10" dirty="0">
                <a:latin typeface="Calibri"/>
                <a:cs typeface="Calibri"/>
              </a:rPr>
              <a:t>sector</a:t>
            </a:r>
            <a:endParaRPr sz="1050" dirty="0">
              <a:latin typeface="Calibri"/>
              <a:cs typeface="Calibri"/>
            </a:endParaRPr>
          </a:p>
          <a:p>
            <a:pPr marL="182880" marR="441325" indent="-170815">
              <a:lnSpc>
                <a:spcPct val="100000"/>
              </a:lnSpc>
              <a:buFont typeface="Wingdings"/>
              <a:buChar char=""/>
              <a:tabLst>
                <a:tab pos="182880" algn="l"/>
              </a:tabLst>
            </a:pPr>
            <a:r>
              <a:rPr sz="1050" spc="-20" dirty="0">
                <a:latin typeface="Calibri"/>
                <a:cs typeface="Calibri"/>
              </a:rPr>
              <a:t>Market</a:t>
            </a:r>
            <a:r>
              <a:rPr sz="1050" spc="-35" dirty="0">
                <a:latin typeface="Calibri"/>
                <a:cs typeface="Calibri"/>
              </a:rPr>
              <a:t> </a:t>
            </a:r>
            <a:r>
              <a:rPr sz="1050" spc="-10" dirty="0">
                <a:latin typeface="Calibri"/>
                <a:cs typeface="Calibri"/>
              </a:rPr>
              <a:t>leader</a:t>
            </a:r>
            <a:r>
              <a:rPr sz="1050" dirty="0">
                <a:latin typeface="Calibri"/>
                <a:cs typeface="Calibri"/>
              </a:rPr>
              <a:t> in</a:t>
            </a:r>
            <a:r>
              <a:rPr sz="1050" spc="-5" dirty="0">
                <a:latin typeface="Calibri"/>
                <a:cs typeface="Calibri"/>
              </a:rPr>
              <a:t> </a:t>
            </a:r>
            <a:r>
              <a:rPr sz="1050" spc="-30" dirty="0">
                <a:latin typeface="Calibri"/>
                <a:cs typeface="Calibri"/>
              </a:rPr>
              <a:t>different</a:t>
            </a:r>
            <a:r>
              <a:rPr sz="1050" spc="-5" dirty="0">
                <a:latin typeface="Calibri"/>
                <a:cs typeface="Calibri"/>
              </a:rPr>
              <a:t> </a:t>
            </a:r>
            <a:r>
              <a:rPr sz="1050" spc="-20" dirty="0">
                <a:latin typeface="Calibri"/>
                <a:cs typeface="Calibri"/>
              </a:rPr>
              <a:t>TAs, </a:t>
            </a:r>
            <a:r>
              <a:rPr sz="1050" spc="-10" dirty="0">
                <a:latin typeface="Calibri"/>
                <a:cs typeface="Calibri"/>
              </a:rPr>
              <a:t>including:</a:t>
            </a:r>
            <a:endParaRPr sz="1050" dirty="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566661" y="3758212"/>
            <a:ext cx="3193545" cy="832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77800" marR="5080" indent="-165735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182880" algn="l"/>
              </a:tabLst>
            </a:pPr>
            <a:r>
              <a:rPr sz="1050" b="1" i="1" dirty="0">
                <a:latin typeface="Calibri"/>
                <a:cs typeface="Calibri"/>
              </a:rPr>
              <a:t>Being</a:t>
            </a:r>
            <a:r>
              <a:rPr sz="1050" b="1" i="1" spc="-25" dirty="0">
                <a:latin typeface="Calibri"/>
                <a:cs typeface="Calibri"/>
              </a:rPr>
              <a:t> </a:t>
            </a:r>
            <a:r>
              <a:rPr sz="1050" b="1" i="1" dirty="0">
                <a:latin typeface="Calibri"/>
                <a:cs typeface="Calibri"/>
              </a:rPr>
              <a:t>Number</a:t>
            </a:r>
            <a:r>
              <a:rPr sz="1050" b="1" i="1" spc="-15" dirty="0">
                <a:latin typeface="Calibri"/>
                <a:cs typeface="Calibri"/>
              </a:rPr>
              <a:t> </a:t>
            </a:r>
            <a:r>
              <a:rPr sz="1050" b="1" i="1" dirty="0">
                <a:latin typeface="Calibri"/>
                <a:cs typeface="Calibri"/>
              </a:rPr>
              <a:t>1</a:t>
            </a:r>
            <a:r>
              <a:rPr sz="1050" b="1" i="1" spc="-35" dirty="0">
                <a:latin typeface="Calibri"/>
                <a:cs typeface="Calibri"/>
              </a:rPr>
              <a:t> </a:t>
            </a:r>
            <a:r>
              <a:rPr sz="1050" b="1" i="1" dirty="0">
                <a:latin typeface="Calibri"/>
                <a:cs typeface="Calibri"/>
              </a:rPr>
              <a:t>in</a:t>
            </a:r>
            <a:r>
              <a:rPr sz="1050" b="1" i="1" spc="-50" dirty="0">
                <a:latin typeface="Calibri"/>
                <a:cs typeface="Calibri"/>
              </a:rPr>
              <a:t> </a:t>
            </a:r>
            <a:r>
              <a:rPr sz="1050" b="1" i="1" dirty="0">
                <a:latin typeface="Calibri"/>
                <a:cs typeface="Calibri"/>
              </a:rPr>
              <a:t>the</a:t>
            </a:r>
            <a:r>
              <a:rPr sz="1050" b="1" i="1" spc="-35" dirty="0">
                <a:latin typeface="Calibri"/>
                <a:cs typeface="Calibri"/>
              </a:rPr>
              <a:t> </a:t>
            </a:r>
            <a:r>
              <a:rPr sz="1050" b="1" i="1" spc="-20" dirty="0">
                <a:latin typeface="Calibri"/>
                <a:cs typeface="Calibri"/>
              </a:rPr>
              <a:t>Derma </a:t>
            </a:r>
            <a:r>
              <a:rPr sz="1050" spc="-20" dirty="0">
                <a:latin typeface="Calibri"/>
                <a:cs typeface="Calibri"/>
              </a:rPr>
              <a:t>	</a:t>
            </a:r>
            <a:r>
              <a:rPr sz="1050" dirty="0">
                <a:latin typeface="Calibri"/>
                <a:cs typeface="Calibri"/>
              </a:rPr>
              <a:t>therapeutic</a:t>
            </a:r>
            <a:r>
              <a:rPr lang="en-US" sz="1050" spc="459" dirty="0">
                <a:latin typeface="Calibri"/>
                <a:cs typeface="Calibri"/>
              </a:rPr>
              <a:t> </a:t>
            </a:r>
            <a:r>
              <a:rPr sz="1050" spc="-30" dirty="0">
                <a:latin typeface="Calibri"/>
                <a:cs typeface="Calibri"/>
              </a:rPr>
              <a:t>category,</a:t>
            </a:r>
            <a:r>
              <a:rPr sz="1050" spc="1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a</a:t>
            </a:r>
            <a:r>
              <a:rPr sz="1050" spc="-30" dirty="0">
                <a:latin typeface="Calibri"/>
                <a:cs typeface="Calibri"/>
              </a:rPr>
              <a:t> </a:t>
            </a:r>
            <a:r>
              <a:rPr sz="1050" spc="-60" dirty="0">
                <a:latin typeface="Calibri"/>
                <a:cs typeface="Calibri"/>
              </a:rPr>
              <a:t>fast-</a:t>
            </a:r>
            <a:r>
              <a:rPr sz="1050" spc="-10" dirty="0">
                <a:latin typeface="Calibri"/>
                <a:cs typeface="Calibri"/>
              </a:rPr>
              <a:t>growing </a:t>
            </a:r>
            <a:r>
              <a:rPr lang="en-US" sz="1050" spc="-10" dirty="0">
                <a:latin typeface="Calibri"/>
                <a:cs typeface="Calibri"/>
              </a:rPr>
              <a:t> </a:t>
            </a:r>
            <a:r>
              <a:rPr sz="1050" spc="-20" dirty="0">
                <a:latin typeface="Calibri"/>
                <a:cs typeface="Calibri"/>
              </a:rPr>
              <a:t>category</a:t>
            </a:r>
            <a:r>
              <a:rPr sz="1050" spc="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in</a:t>
            </a:r>
            <a:r>
              <a:rPr sz="1050" spc="15" dirty="0">
                <a:latin typeface="Calibri"/>
                <a:cs typeface="Calibri"/>
              </a:rPr>
              <a:t> </a:t>
            </a:r>
            <a:r>
              <a:rPr sz="1050" spc="-20" dirty="0">
                <a:latin typeface="Calibri"/>
                <a:cs typeface="Calibri"/>
              </a:rPr>
              <a:t>Saudi</a:t>
            </a:r>
            <a:endParaRPr lang="en-US" sz="1050" spc="-20" dirty="0">
              <a:latin typeface="Calibri"/>
              <a:cs typeface="Calibri"/>
            </a:endParaRPr>
          </a:p>
          <a:p>
            <a:pPr marL="12065" marR="5080">
              <a:lnSpc>
                <a:spcPct val="100000"/>
              </a:lnSpc>
              <a:spcBef>
                <a:spcPts val="95"/>
              </a:spcBef>
              <a:tabLst>
                <a:tab pos="182880" algn="l"/>
              </a:tabLst>
            </a:pPr>
            <a:endParaRPr sz="1050" dirty="0">
              <a:latin typeface="Calibri"/>
              <a:cs typeface="Calibri"/>
            </a:endParaRPr>
          </a:p>
          <a:p>
            <a:pPr marL="177800" marR="133985" indent="-165735">
              <a:lnSpc>
                <a:spcPct val="100000"/>
              </a:lnSpc>
              <a:buFont typeface="Arial"/>
              <a:buChar char="•"/>
              <a:tabLst>
                <a:tab pos="182880" algn="l"/>
              </a:tabLst>
            </a:pPr>
            <a:r>
              <a:rPr sz="1050" spc="-10" dirty="0">
                <a:latin typeface="Calibri"/>
                <a:cs typeface="Calibri"/>
              </a:rPr>
              <a:t>Being within</a:t>
            </a:r>
            <a:r>
              <a:rPr sz="1050" spc="-3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the</a:t>
            </a:r>
            <a:r>
              <a:rPr sz="1050" spc="-30" dirty="0">
                <a:latin typeface="Calibri"/>
                <a:cs typeface="Calibri"/>
              </a:rPr>
              <a:t> </a:t>
            </a:r>
            <a:r>
              <a:rPr sz="1050" b="1" i="1" spc="-20" dirty="0">
                <a:latin typeface="Calibri"/>
                <a:cs typeface="Calibri"/>
              </a:rPr>
              <a:t>top</a:t>
            </a:r>
            <a:r>
              <a:rPr sz="1050" b="1" i="1" spc="-65" dirty="0">
                <a:latin typeface="Calibri"/>
                <a:cs typeface="Calibri"/>
              </a:rPr>
              <a:t> </a:t>
            </a:r>
            <a:r>
              <a:rPr sz="1050" b="1" i="1" dirty="0">
                <a:latin typeface="Calibri"/>
                <a:cs typeface="Calibri"/>
              </a:rPr>
              <a:t>three</a:t>
            </a:r>
            <a:r>
              <a:rPr sz="1050" b="1" i="1" spc="20" dirty="0">
                <a:latin typeface="Calibri"/>
                <a:cs typeface="Calibri"/>
              </a:rPr>
              <a:t> </a:t>
            </a:r>
            <a:r>
              <a:rPr sz="1050" b="1" i="1" spc="-10" dirty="0">
                <a:latin typeface="Calibri"/>
                <a:cs typeface="Calibri"/>
              </a:rPr>
              <a:t>generic 	</a:t>
            </a:r>
            <a:r>
              <a:rPr sz="1050" b="1" i="1" spc="-25" dirty="0">
                <a:latin typeface="Calibri"/>
                <a:cs typeface="Calibri"/>
              </a:rPr>
              <a:t>manufacturers</a:t>
            </a:r>
            <a:r>
              <a:rPr sz="1050" b="1" i="1" spc="40" dirty="0">
                <a:latin typeface="Calibri"/>
                <a:cs typeface="Calibri"/>
              </a:rPr>
              <a:t> </a:t>
            </a:r>
            <a:r>
              <a:rPr sz="1050" b="1" i="1" dirty="0">
                <a:latin typeface="Calibri"/>
                <a:cs typeface="Calibri"/>
              </a:rPr>
              <a:t>in </a:t>
            </a:r>
            <a:r>
              <a:rPr sz="1050" b="1" i="1" spc="-10" dirty="0">
                <a:latin typeface="Calibri"/>
                <a:cs typeface="Calibri"/>
              </a:rPr>
              <a:t>Respiratory </a:t>
            </a:r>
            <a:r>
              <a:rPr sz="1050" spc="-10" dirty="0">
                <a:latin typeface="Calibri"/>
                <a:cs typeface="Calibri"/>
              </a:rPr>
              <a:t>therapeutic</a:t>
            </a:r>
            <a:r>
              <a:rPr sz="1050" spc="170" dirty="0">
                <a:latin typeface="Calibri"/>
                <a:cs typeface="Calibri"/>
              </a:rPr>
              <a:t> </a:t>
            </a:r>
            <a:r>
              <a:rPr sz="1050" spc="-10" dirty="0">
                <a:latin typeface="Calibri"/>
                <a:cs typeface="Calibri"/>
              </a:rPr>
              <a:t>category</a:t>
            </a:r>
            <a:endParaRPr sz="1050" dirty="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197353" y="2664872"/>
            <a:ext cx="1270635" cy="266700"/>
          </a:xfrm>
          <a:custGeom>
            <a:avLst/>
            <a:gdLst/>
            <a:ahLst/>
            <a:cxnLst/>
            <a:rect l="l" t="t" r="r" b="b"/>
            <a:pathLst>
              <a:path w="1270635" h="266700">
                <a:moveTo>
                  <a:pt x="1004138" y="0"/>
                </a:moveTo>
                <a:lnTo>
                  <a:pt x="1004049" y="88976"/>
                </a:lnTo>
                <a:lnTo>
                  <a:pt x="0" y="87757"/>
                </a:lnTo>
                <a:lnTo>
                  <a:pt x="0" y="176657"/>
                </a:lnTo>
                <a:lnTo>
                  <a:pt x="1003960" y="177876"/>
                </a:lnTo>
                <a:lnTo>
                  <a:pt x="1003871" y="266700"/>
                </a:lnTo>
                <a:lnTo>
                  <a:pt x="1270635" y="133731"/>
                </a:lnTo>
                <a:lnTo>
                  <a:pt x="1004138" y="0"/>
                </a:lnTo>
                <a:close/>
              </a:path>
            </a:pathLst>
          </a:custGeom>
          <a:solidFill>
            <a:srgbClr val="00ACE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6" name="object 16"/>
          <p:cNvGrpSpPr/>
          <p:nvPr/>
        </p:nvGrpSpPr>
        <p:grpSpPr>
          <a:xfrm>
            <a:off x="6862571" y="2664872"/>
            <a:ext cx="1270000" cy="266700"/>
            <a:chOff x="6874764" y="2833116"/>
            <a:chExt cx="1270000" cy="266700"/>
          </a:xfrm>
        </p:grpSpPr>
        <p:sp>
          <p:nvSpPr>
            <p:cNvPr id="17" name="object 17"/>
            <p:cNvSpPr/>
            <p:nvPr/>
          </p:nvSpPr>
          <p:spPr>
            <a:xfrm>
              <a:off x="6874764" y="2921507"/>
              <a:ext cx="1181100" cy="178435"/>
            </a:xfrm>
            <a:custGeom>
              <a:avLst/>
              <a:gdLst/>
              <a:ahLst/>
              <a:cxnLst/>
              <a:rect l="l" t="t" r="r" b="b"/>
              <a:pathLst>
                <a:path w="1181100" h="178435">
                  <a:moveTo>
                    <a:pt x="0" y="0"/>
                  </a:moveTo>
                  <a:lnTo>
                    <a:pt x="0" y="88519"/>
                  </a:lnTo>
                  <a:lnTo>
                    <a:pt x="1002538" y="89738"/>
                  </a:lnTo>
                  <a:lnTo>
                    <a:pt x="1002461" y="178181"/>
                  </a:lnTo>
                  <a:lnTo>
                    <a:pt x="1180617" y="89763"/>
                  </a:lnTo>
                  <a:lnTo>
                    <a:pt x="1047026" y="89763"/>
                  </a:lnTo>
                  <a:lnTo>
                    <a:pt x="1047026" y="12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C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877556" y="2833116"/>
              <a:ext cx="266698" cy="178307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8217408" y="2462784"/>
            <a:ext cx="3209925" cy="949960"/>
          </a:xfrm>
          <a:prstGeom prst="rect">
            <a:avLst/>
          </a:prstGeom>
          <a:solidFill>
            <a:srgbClr val="2DABDF">
              <a:alpha val="16078"/>
            </a:srgbClr>
          </a:solidFill>
        </p:spPr>
        <p:txBody>
          <a:bodyPr vert="horz" wrap="square" lIns="0" tIns="95250" rIns="0" bIns="0" rtlCol="0">
            <a:spAutoFit/>
          </a:bodyPr>
          <a:lstStyle/>
          <a:p>
            <a:pPr marL="184785" indent="-142240">
              <a:lnSpc>
                <a:spcPct val="100000"/>
              </a:lnSpc>
              <a:spcBef>
                <a:spcPts val="750"/>
              </a:spcBef>
              <a:buChar char="•"/>
              <a:tabLst>
                <a:tab pos="184785" algn="l"/>
              </a:tabLst>
            </a:pPr>
            <a:r>
              <a:rPr sz="1400" spc="-20" dirty="0">
                <a:solidFill>
                  <a:srgbClr val="211F5F"/>
                </a:solidFill>
                <a:latin typeface="Calibri"/>
                <a:cs typeface="Calibri"/>
              </a:rPr>
              <a:t>Consistent</a:t>
            </a:r>
            <a:r>
              <a:rPr sz="1400" spc="-35" dirty="0">
                <a:solidFill>
                  <a:srgbClr val="211F5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211F5F"/>
                </a:solidFill>
                <a:latin typeface="Calibri"/>
                <a:cs typeface="Calibri"/>
              </a:rPr>
              <a:t>revenue</a:t>
            </a:r>
            <a:r>
              <a:rPr sz="1400" spc="-25" dirty="0">
                <a:solidFill>
                  <a:srgbClr val="211F5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211F5F"/>
                </a:solidFill>
                <a:latin typeface="Calibri"/>
                <a:cs typeface="Calibri"/>
              </a:rPr>
              <a:t>growth</a:t>
            </a:r>
            <a:endParaRPr sz="1400">
              <a:latin typeface="Calibri"/>
              <a:cs typeface="Calibri"/>
            </a:endParaRPr>
          </a:p>
          <a:p>
            <a:pPr marL="184150" marR="557530" indent="-139065">
              <a:lnSpc>
                <a:spcPct val="100000"/>
              </a:lnSpc>
              <a:buChar char="•"/>
              <a:tabLst>
                <a:tab pos="186690" algn="l"/>
              </a:tabLst>
            </a:pPr>
            <a:r>
              <a:rPr sz="1400" spc="-20" dirty="0">
                <a:solidFill>
                  <a:srgbClr val="211F5F"/>
                </a:solidFill>
                <a:latin typeface="Calibri"/>
                <a:cs typeface="Calibri"/>
              </a:rPr>
              <a:t>Attractive</a:t>
            </a:r>
            <a:r>
              <a:rPr sz="1400" spc="-50" dirty="0">
                <a:solidFill>
                  <a:srgbClr val="211F5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1F5F"/>
                </a:solidFill>
                <a:latin typeface="Calibri"/>
                <a:cs typeface="Calibri"/>
              </a:rPr>
              <a:t>pipeline</a:t>
            </a:r>
            <a:r>
              <a:rPr sz="1400" spc="15" dirty="0">
                <a:solidFill>
                  <a:srgbClr val="211F5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11F5F"/>
                </a:solidFill>
                <a:latin typeface="Calibri"/>
                <a:cs typeface="Calibri"/>
              </a:rPr>
              <a:t>of</a:t>
            </a:r>
            <a:r>
              <a:rPr sz="1400" spc="-125" dirty="0">
                <a:solidFill>
                  <a:srgbClr val="211F5F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211F5F"/>
                </a:solidFill>
                <a:latin typeface="Calibri"/>
                <a:cs typeface="Calibri"/>
              </a:rPr>
              <a:t>products</a:t>
            </a:r>
            <a:r>
              <a:rPr sz="1400" spc="-45" dirty="0">
                <a:solidFill>
                  <a:srgbClr val="211F5F"/>
                </a:solidFill>
                <a:latin typeface="Calibri"/>
                <a:cs typeface="Calibri"/>
              </a:rPr>
              <a:t> </a:t>
            </a:r>
            <a:r>
              <a:rPr sz="1400" spc="-25" dirty="0">
                <a:solidFill>
                  <a:srgbClr val="211F5F"/>
                </a:solidFill>
                <a:latin typeface="Calibri"/>
                <a:cs typeface="Calibri"/>
              </a:rPr>
              <a:t>and 	</a:t>
            </a:r>
            <a:r>
              <a:rPr sz="1400" spc="-10" dirty="0">
                <a:solidFill>
                  <a:srgbClr val="211F5F"/>
                </a:solidFill>
                <a:latin typeface="Calibri"/>
                <a:cs typeface="Calibri"/>
              </a:rPr>
              <a:t>growth</a:t>
            </a:r>
            <a:r>
              <a:rPr sz="1400" spc="-65" dirty="0">
                <a:solidFill>
                  <a:srgbClr val="211F5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211F5F"/>
                </a:solidFill>
                <a:latin typeface="Calibri"/>
                <a:cs typeface="Calibri"/>
              </a:rPr>
              <a:t>prospects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622291" y="1133855"/>
            <a:ext cx="2139950" cy="815340"/>
          </a:xfrm>
          <a:prstGeom prst="rect">
            <a:avLst/>
          </a:prstGeom>
          <a:solidFill>
            <a:srgbClr val="211F5F"/>
          </a:solidFill>
        </p:spPr>
        <p:txBody>
          <a:bodyPr vert="horz" wrap="square" lIns="0" tIns="177800" rIns="0" bIns="0" rtlCol="0">
            <a:spAutoFit/>
          </a:bodyPr>
          <a:lstStyle/>
          <a:p>
            <a:pPr marL="168910" marR="190500" indent="-47625">
              <a:lnSpc>
                <a:spcPct val="100000"/>
              </a:lnSpc>
              <a:spcBef>
                <a:spcPts val="1400"/>
              </a:spcBef>
            </a:pPr>
            <a:r>
              <a:rPr sz="1300" b="1" spc="-30" dirty="0">
                <a:solidFill>
                  <a:srgbClr val="FFFFFF"/>
                </a:solidFill>
                <a:latin typeface="Calibri"/>
                <a:cs typeface="Calibri"/>
              </a:rPr>
              <a:t>Favorable</a:t>
            </a:r>
            <a:r>
              <a:rPr sz="13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b="1" spc="-20" dirty="0">
                <a:solidFill>
                  <a:srgbClr val="FFFFFF"/>
                </a:solidFill>
                <a:latin typeface="Calibri"/>
                <a:cs typeface="Calibri"/>
              </a:rPr>
              <a:t>market</a:t>
            </a:r>
            <a:r>
              <a:rPr sz="13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b="1" spc="-30" dirty="0">
                <a:solidFill>
                  <a:srgbClr val="FFFFFF"/>
                </a:solidFill>
                <a:latin typeface="Calibri"/>
                <a:cs typeface="Calibri"/>
              </a:rPr>
              <a:t>dynamics </a:t>
            </a:r>
            <a:r>
              <a:rPr sz="1300" b="1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3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b="1" spc="-30" dirty="0">
                <a:solidFill>
                  <a:srgbClr val="FFFFFF"/>
                </a:solidFill>
                <a:latin typeface="Calibri"/>
                <a:cs typeface="Calibri"/>
              </a:rPr>
              <a:t>regulatory</a:t>
            </a:r>
            <a:r>
              <a:rPr sz="13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b="1" spc="-10" dirty="0">
                <a:solidFill>
                  <a:srgbClr val="FFFFFF"/>
                </a:solidFill>
                <a:latin typeface="Calibri"/>
                <a:cs typeface="Calibri"/>
              </a:rPr>
              <a:t>framework</a:t>
            </a:r>
            <a:endParaRPr sz="1300">
              <a:latin typeface="Calibri"/>
              <a:cs typeface="Calibri"/>
            </a:endParaRPr>
          </a:p>
        </p:txBody>
      </p:sp>
      <p:pic>
        <p:nvPicPr>
          <p:cNvPr id="21" name="object 2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843771" y="0"/>
            <a:ext cx="2977895" cy="2173223"/>
          </a:xfrm>
          <a:prstGeom prst="rect">
            <a:avLst/>
          </a:prstGeom>
        </p:spPr>
      </p:pic>
      <p:sp>
        <p:nvSpPr>
          <p:cNvPr id="22" name="object 22"/>
          <p:cNvSpPr/>
          <p:nvPr/>
        </p:nvSpPr>
        <p:spPr>
          <a:xfrm>
            <a:off x="5521705" y="1954799"/>
            <a:ext cx="266700" cy="565785"/>
          </a:xfrm>
          <a:custGeom>
            <a:avLst/>
            <a:gdLst/>
            <a:ahLst/>
            <a:cxnLst/>
            <a:rect l="l" t="t" r="r" b="b"/>
            <a:pathLst>
              <a:path w="266700" h="626744">
                <a:moveTo>
                  <a:pt x="176911" y="0"/>
                </a:moveTo>
                <a:lnTo>
                  <a:pt x="88011" y="254"/>
                </a:lnTo>
                <a:lnTo>
                  <a:pt x="88912" y="359765"/>
                </a:lnTo>
                <a:lnTo>
                  <a:pt x="0" y="360019"/>
                </a:lnTo>
                <a:lnTo>
                  <a:pt x="133985" y="626237"/>
                </a:lnTo>
                <a:lnTo>
                  <a:pt x="266700" y="359257"/>
                </a:lnTo>
                <a:lnTo>
                  <a:pt x="177812" y="359511"/>
                </a:lnTo>
                <a:lnTo>
                  <a:pt x="176911" y="0"/>
                </a:lnTo>
                <a:close/>
              </a:path>
            </a:pathLst>
          </a:custGeom>
          <a:solidFill>
            <a:srgbClr val="00AC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1900832" y="5270371"/>
            <a:ext cx="1308713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Calibri"/>
                <a:cs typeface="Calibri"/>
              </a:rPr>
              <a:t>Strong</a:t>
            </a:r>
            <a:r>
              <a:rPr sz="1000" spc="225" dirty="0">
                <a:latin typeface="Calibri"/>
                <a:cs typeface="Calibri"/>
              </a:rPr>
              <a:t>  </a:t>
            </a:r>
            <a:r>
              <a:rPr sz="1000" dirty="0">
                <a:latin typeface="Calibri"/>
                <a:cs typeface="Calibri"/>
              </a:rPr>
              <a:t>presence</a:t>
            </a:r>
            <a:r>
              <a:rPr sz="1000" spc="240" dirty="0">
                <a:latin typeface="Calibri"/>
                <a:cs typeface="Calibri"/>
              </a:rPr>
              <a:t>  </a:t>
            </a:r>
            <a:r>
              <a:rPr sz="1000" spc="-25" dirty="0">
                <a:latin typeface="Calibri"/>
                <a:cs typeface="Calibri"/>
              </a:rPr>
              <a:t>in</a:t>
            </a:r>
            <a:r>
              <a:rPr sz="1000" spc="50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retail &amp;</a:t>
            </a:r>
            <a:r>
              <a:rPr sz="1000" spc="-25" dirty="0">
                <a:latin typeface="Calibri"/>
                <a:cs typeface="Calibri"/>
              </a:rPr>
              <a:t> </a:t>
            </a:r>
            <a:r>
              <a:rPr sz="1000" spc="-20" dirty="0">
                <a:latin typeface="Calibri"/>
                <a:cs typeface="Calibri"/>
              </a:rPr>
              <a:t>tender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market</a:t>
            </a:r>
            <a:endParaRPr sz="1000" dirty="0">
              <a:latin typeface="Calibri"/>
              <a:cs typeface="Calibri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4652772" y="5166359"/>
            <a:ext cx="4249420" cy="600710"/>
            <a:chOff x="4652772" y="5166359"/>
            <a:chExt cx="4249420" cy="600710"/>
          </a:xfrm>
        </p:grpSpPr>
        <p:pic>
          <p:nvPicPr>
            <p:cNvPr id="25" name="object 2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52772" y="5175503"/>
              <a:ext cx="682739" cy="591311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797552" y="5269991"/>
              <a:ext cx="406895" cy="406895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4849368" y="5299443"/>
              <a:ext cx="307975" cy="307340"/>
            </a:xfrm>
            <a:custGeom>
              <a:avLst/>
              <a:gdLst/>
              <a:ahLst/>
              <a:cxnLst/>
              <a:rect l="l" t="t" r="r" b="b"/>
              <a:pathLst>
                <a:path w="307975" h="307339">
                  <a:moveTo>
                    <a:pt x="307721" y="294640"/>
                  </a:moveTo>
                  <a:lnTo>
                    <a:pt x="306832" y="294640"/>
                  </a:lnTo>
                  <a:lnTo>
                    <a:pt x="306832" y="293370"/>
                  </a:lnTo>
                  <a:lnTo>
                    <a:pt x="14147" y="293370"/>
                  </a:lnTo>
                  <a:lnTo>
                    <a:pt x="14147" y="292100"/>
                  </a:lnTo>
                  <a:lnTo>
                    <a:pt x="13766" y="292100"/>
                  </a:lnTo>
                  <a:lnTo>
                    <a:pt x="13766" y="1270"/>
                  </a:lnTo>
                  <a:lnTo>
                    <a:pt x="13220" y="1270"/>
                  </a:lnTo>
                  <a:lnTo>
                    <a:pt x="13220" y="0"/>
                  </a:lnTo>
                  <a:lnTo>
                    <a:pt x="647" y="0"/>
                  </a:lnTo>
                  <a:lnTo>
                    <a:pt x="647" y="1270"/>
                  </a:lnTo>
                  <a:lnTo>
                    <a:pt x="0" y="1270"/>
                  </a:lnTo>
                  <a:lnTo>
                    <a:pt x="0" y="292100"/>
                  </a:lnTo>
                  <a:lnTo>
                    <a:pt x="0" y="293370"/>
                  </a:lnTo>
                  <a:lnTo>
                    <a:pt x="0" y="294640"/>
                  </a:lnTo>
                  <a:lnTo>
                    <a:pt x="0" y="306070"/>
                  </a:lnTo>
                  <a:lnTo>
                    <a:pt x="508" y="306070"/>
                  </a:lnTo>
                  <a:lnTo>
                    <a:pt x="508" y="307340"/>
                  </a:lnTo>
                  <a:lnTo>
                    <a:pt x="307225" y="307340"/>
                  </a:lnTo>
                  <a:lnTo>
                    <a:pt x="307225" y="306070"/>
                  </a:lnTo>
                  <a:lnTo>
                    <a:pt x="307721" y="306070"/>
                  </a:lnTo>
                  <a:lnTo>
                    <a:pt x="307721" y="294640"/>
                  </a:lnTo>
                  <a:close/>
                </a:path>
              </a:pathLst>
            </a:custGeom>
            <a:solidFill>
              <a:srgbClr val="00ACEB"/>
            </a:solid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pic>
          <p:nvPicPr>
            <p:cNvPr id="28" name="object 2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890515" y="5404103"/>
              <a:ext cx="243839" cy="161543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4850129" y="5299709"/>
              <a:ext cx="309245" cy="309245"/>
            </a:xfrm>
            <a:custGeom>
              <a:avLst/>
              <a:gdLst/>
              <a:ahLst/>
              <a:cxnLst/>
              <a:rect l="l" t="t" r="r" b="b"/>
              <a:pathLst>
                <a:path w="309245" h="309245">
                  <a:moveTo>
                    <a:pt x="2819" y="0"/>
                  </a:moveTo>
                  <a:lnTo>
                    <a:pt x="1282" y="0"/>
                  </a:lnTo>
                  <a:lnTo>
                    <a:pt x="0" y="1269"/>
                  </a:lnTo>
                  <a:lnTo>
                    <a:pt x="0" y="2819"/>
                  </a:lnTo>
                  <a:lnTo>
                    <a:pt x="0" y="306311"/>
                  </a:lnTo>
                  <a:lnTo>
                    <a:pt x="0" y="307847"/>
                  </a:lnTo>
                  <a:lnTo>
                    <a:pt x="1282" y="309117"/>
                  </a:lnTo>
                  <a:lnTo>
                    <a:pt x="2819" y="309117"/>
                  </a:lnTo>
                  <a:lnTo>
                    <a:pt x="306298" y="309117"/>
                  </a:lnTo>
                  <a:lnTo>
                    <a:pt x="307835" y="309117"/>
                  </a:lnTo>
                  <a:lnTo>
                    <a:pt x="309117" y="307847"/>
                  </a:lnTo>
                  <a:lnTo>
                    <a:pt x="309117" y="306311"/>
                  </a:lnTo>
                  <a:lnTo>
                    <a:pt x="309117" y="297992"/>
                  </a:lnTo>
                  <a:lnTo>
                    <a:pt x="309117" y="296456"/>
                  </a:lnTo>
                  <a:lnTo>
                    <a:pt x="307835" y="295224"/>
                  </a:lnTo>
                  <a:lnTo>
                    <a:pt x="306298" y="295224"/>
                  </a:lnTo>
                  <a:lnTo>
                    <a:pt x="16649" y="295224"/>
                  </a:lnTo>
                  <a:lnTo>
                    <a:pt x="15112" y="295224"/>
                  </a:lnTo>
                  <a:lnTo>
                    <a:pt x="13830" y="293916"/>
                  </a:lnTo>
                  <a:lnTo>
                    <a:pt x="13830" y="292392"/>
                  </a:lnTo>
                  <a:lnTo>
                    <a:pt x="13830" y="2819"/>
                  </a:lnTo>
                  <a:lnTo>
                    <a:pt x="13830" y="1269"/>
                  </a:lnTo>
                  <a:lnTo>
                    <a:pt x="12674" y="0"/>
                  </a:lnTo>
                  <a:lnTo>
                    <a:pt x="11137" y="0"/>
                  </a:lnTo>
                  <a:lnTo>
                    <a:pt x="2819" y="0"/>
                  </a:lnTo>
                  <a:close/>
                </a:path>
              </a:pathLst>
            </a:custGeom>
            <a:ln w="25400">
              <a:solidFill>
                <a:srgbClr val="00ACEB"/>
              </a:solidFill>
            </a:ln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30" name="object 30"/>
            <p:cNvSpPr/>
            <p:nvPr/>
          </p:nvSpPr>
          <p:spPr>
            <a:xfrm>
              <a:off x="4894324" y="5404865"/>
              <a:ext cx="242570" cy="164465"/>
            </a:xfrm>
            <a:custGeom>
              <a:avLst/>
              <a:gdLst/>
              <a:ahLst/>
              <a:cxnLst/>
              <a:rect l="l" t="t" r="r" b="b"/>
              <a:pathLst>
                <a:path w="242570" h="164464">
                  <a:moveTo>
                    <a:pt x="242074" y="0"/>
                  </a:moveTo>
                  <a:lnTo>
                    <a:pt x="202044" y="12522"/>
                  </a:lnTo>
                  <a:lnTo>
                    <a:pt x="211200" y="21158"/>
                  </a:lnTo>
                  <a:lnTo>
                    <a:pt x="147015" y="91249"/>
                  </a:lnTo>
                  <a:lnTo>
                    <a:pt x="100647" y="42976"/>
                  </a:lnTo>
                  <a:lnTo>
                    <a:pt x="0" y="152679"/>
                  </a:lnTo>
                  <a:lnTo>
                    <a:pt x="12331" y="164299"/>
                  </a:lnTo>
                  <a:lnTo>
                    <a:pt x="100914" y="67754"/>
                  </a:lnTo>
                  <a:lnTo>
                    <a:pt x="147523" y="116293"/>
                  </a:lnTo>
                  <a:lnTo>
                    <a:pt x="153746" y="108927"/>
                  </a:lnTo>
                  <a:lnTo>
                    <a:pt x="223532" y="32918"/>
                  </a:lnTo>
                  <a:lnTo>
                    <a:pt x="232676" y="41694"/>
                  </a:lnTo>
                  <a:lnTo>
                    <a:pt x="242074" y="0"/>
                  </a:lnTo>
                  <a:close/>
                </a:path>
              </a:pathLst>
            </a:custGeom>
            <a:ln w="25400">
              <a:solidFill>
                <a:srgbClr val="00ACEB"/>
              </a:solidFill>
            </a:ln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pic>
          <p:nvPicPr>
            <p:cNvPr id="31" name="object 3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17408" y="5166359"/>
              <a:ext cx="684275" cy="592835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415528" y="5303519"/>
              <a:ext cx="283463" cy="390143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455152" y="5320283"/>
              <a:ext cx="208787" cy="315467"/>
            </a:xfrm>
            <a:prstGeom prst="rect">
              <a:avLst/>
            </a:prstGeom>
          </p:spPr>
        </p:pic>
      </p:grpSp>
      <p:sp>
        <p:nvSpPr>
          <p:cNvPr id="34" name="object 34"/>
          <p:cNvSpPr txBox="1"/>
          <p:nvPr/>
        </p:nvSpPr>
        <p:spPr>
          <a:xfrm>
            <a:off x="5496814" y="5270371"/>
            <a:ext cx="1537806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Calibri"/>
                <a:cs typeface="Calibri"/>
              </a:rPr>
              <a:t>Ranked</a:t>
            </a:r>
            <a:r>
              <a:rPr sz="1000" spc="1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11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among</a:t>
            </a:r>
            <a:r>
              <a:rPr sz="1000" spc="11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all</a:t>
            </a:r>
            <a:r>
              <a:rPr sz="1000" spc="15" dirty="0">
                <a:latin typeface="Calibri"/>
                <a:cs typeface="Calibri"/>
              </a:rPr>
              <a:t> </a:t>
            </a:r>
            <a:r>
              <a:rPr sz="1000" spc="-30" dirty="0">
                <a:latin typeface="Calibri"/>
                <a:cs typeface="Calibri"/>
              </a:rPr>
              <a:t>pharma</a:t>
            </a:r>
            <a:r>
              <a:rPr sz="1000" spc="500" dirty="0">
                <a:latin typeface="Calibri"/>
                <a:cs typeface="Calibri"/>
              </a:rPr>
              <a:t> </a:t>
            </a:r>
            <a:r>
              <a:rPr sz="1000" spc="-20" dirty="0">
                <a:latin typeface="Calibri"/>
                <a:cs typeface="Calibri"/>
              </a:rPr>
              <a:t>companies</a:t>
            </a:r>
            <a:r>
              <a:rPr sz="1000" spc="-30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operating</a:t>
            </a:r>
            <a:r>
              <a:rPr sz="1000" spc="2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in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spc="-20" dirty="0">
                <a:latin typeface="Calibri"/>
                <a:cs typeface="Calibri"/>
              </a:rPr>
              <a:t>Saudi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9904193" y="6321497"/>
            <a:ext cx="1516380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z="900" u="sng" spc="-10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11"/>
              </a:rPr>
              <a:t>www.avalonpharmaceutical.com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9019764" y="5248997"/>
            <a:ext cx="157203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Calibri"/>
                <a:cs typeface="Calibri"/>
              </a:rPr>
              <a:t>Among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the 5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largest </a:t>
            </a:r>
            <a:r>
              <a:rPr sz="1000" spc="-40" dirty="0">
                <a:latin typeface="Calibri"/>
                <a:cs typeface="Calibri"/>
              </a:rPr>
              <a:t>Saudi</a:t>
            </a:r>
            <a:r>
              <a:rPr sz="1000" spc="500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pharma</a:t>
            </a:r>
            <a:r>
              <a:rPr sz="1000" spc="-3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manufacturers</a:t>
            </a:r>
            <a:endParaRPr sz="1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72440" y="1930907"/>
            <a:ext cx="11193780" cy="3938270"/>
            <a:chOff x="472440" y="1930907"/>
            <a:chExt cx="11193780" cy="3938270"/>
          </a:xfrm>
        </p:grpSpPr>
        <p:sp>
          <p:nvSpPr>
            <p:cNvPr id="3" name="object 3"/>
            <p:cNvSpPr/>
            <p:nvPr/>
          </p:nvSpPr>
          <p:spPr>
            <a:xfrm>
              <a:off x="2513075" y="1930907"/>
              <a:ext cx="9152890" cy="274320"/>
            </a:xfrm>
            <a:custGeom>
              <a:avLst/>
              <a:gdLst/>
              <a:ahLst/>
              <a:cxnLst/>
              <a:rect l="l" t="t" r="r" b="b"/>
              <a:pathLst>
                <a:path w="9152890" h="274319">
                  <a:moveTo>
                    <a:pt x="9148699" y="0"/>
                  </a:moveTo>
                  <a:lnTo>
                    <a:pt x="4191" y="0"/>
                  </a:lnTo>
                  <a:lnTo>
                    <a:pt x="0" y="4191"/>
                  </a:lnTo>
                  <a:lnTo>
                    <a:pt x="0" y="270129"/>
                  </a:lnTo>
                  <a:lnTo>
                    <a:pt x="4191" y="274320"/>
                  </a:lnTo>
                  <a:lnTo>
                    <a:pt x="9148699" y="274320"/>
                  </a:lnTo>
                  <a:lnTo>
                    <a:pt x="9152890" y="270129"/>
                  </a:lnTo>
                  <a:lnTo>
                    <a:pt x="9152890" y="4191"/>
                  </a:lnTo>
                  <a:lnTo>
                    <a:pt x="9148699" y="0"/>
                  </a:lnTo>
                  <a:close/>
                </a:path>
              </a:pathLst>
            </a:custGeom>
            <a:solidFill>
              <a:srgbClr val="2DABDF">
                <a:alpha val="1607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2440" y="1935479"/>
              <a:ext cx="2362199" cy="3933443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434543" y="1316606"/>
            <a:ext cx="11231880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30" dirty="0">
                <a:latin typeface="Calibri"/>
                <a:cs typeface="Calibri"/>
              </a:rPr>
              <a:t>Avalon</a:t>
            </a:r>
            <a:r>
              <a:rPr sz="1400" spc="-140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has</a:t>
            </a:r>
            <a:r>
              <a:rPr sz="1400" spc="-6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launched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over</a:t>
            </a:r>
            <a:r>
              <a:rPr sz="1400" spc="-8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years</a:t>
            </a:r>
            <a:r>
              <a:rPr sz="1400" spc="-6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successful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brands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in</a:t>
            </a:r>
            <a:r>
              <a:rPr sz="1400" spc="-75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various</a:t>
            </a:r>
            <a:r>
              <a:rPr sz="1400" spc="-6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therapeutic</a:t>
            </a:r>
            <a:r>
              <a:rPr sz="1400" spc="8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categories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–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000" spc="-20" dirty="0">
                <a:latin typeface="Calibri"/>
                <a:cs typeface="Calibri"/>
              </a:rPr>
              <a:t>below</a:t>
            </a:r>
            <a:r>
              <a:rPr sz="1000" spc="-30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is</a:t>
            </a:r>
            <a:r>
              <a:rPr sz="1000" spc="-5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a</a:t>
            </a:r>
            <a:r>
              <a:rPr sz="1000" spc="-25" dirty="0">
                <a:latin typeface="Calibri"/>
                <a:cs typeface="Calibri"/>
              </a:rPr>
              <a:t> </a:t>
            </a:r>
            <a:r>
              <a:rPr sz="1000" spc="-20" dirty="0">
                <a:latin typeface="Calibri"/>
                <a:cs typeface="Calibri"/>
              </a:rPr>
              <a:t>sample </a:t>
            </a:r>
            <a:r>
              <a:rPr sz="1000" spc="-10" dirty="0">
                <a:latin typeface="Calibri"/>
                <a:cs typeface="Calibri"/>
              </a:rPr>
              <a:t>demonstration.</a:t>
            </a: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290"/>
              </a:spcBef>
            </a:pPr>
            <a:endParaRPr sz="1400">
              <a:latin typeface="Calibri"/>
              <a:cs typeface="Calibri"/>
            </a:endParaRPr>
          </a:p>
          <a:p>
            <a:pPr marL="5086985">
              <a:lnSpc>
                <a:spcPct val="100000"/>
              </a:lnSpc>
            </a:pPr>
            <a:r>
              <a:rPr sz="1100" b="1" dirty="0">
                <a:solidFill>
                  <a:srgbClr val="211F5F"/>
                </a:solidFill>
                <a:latin typeface="Calibri"/>
                <a:cs typeface="Calibri"/>
              </a:rPr>
              <a:t>RETAILMARKET</a:t>
            </a:r>
            <a:r>
              <a:rPr sz="1100" b="1" spc="35" dirty="0">
                <a:solidFill>
                  <a:srgbClr val="211F5F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211F5F"/>
                </a:solidFill>
                <a:latin typeface="Calibri"/>
                <a:cs typeface="Calibri"/>
              </a:rPr>
              <a:t>SHARE</a:t>
            </a:r>
            <a:r>
              <a:rPr sz="1100" b="1" spc="70" dirty="0">
                <a:solidFill>
                  <a:srgbClr val="211F5F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211F5F"/>
                </a:solidFill>
                <a:latin typeface="Calibri"/>
                <a:cs typeface="Calibri"/>
              </a:rPr>
              <a:t>OF</a:t>
            </a:r>
            <a:r>
              <a:rPr sz="1100" b="1" spc="45" dirty="0">
                <a:solidFill>
                  <a:srgbClr val="211F5F"/>
                </a:solidFill>
                <a:latin typeface="Calibri"/>
                <a:cs typeface="Calibri"/>
              </a:rPr>
              <a:t> </a:t>
            </a:r>
            <a:r>
              <a:rPr sz="1100" b="1" spc="-30" dirty="0">
                <a:solidFill>
                  <a:srgbClr val="211F5F"/>
                </a:solidFill>
                <a:latin typeface="Calibri"/>
                <a:cs typeface="Calibri"/>
              </a:rPr>
              <a:t>AVALON</a:t>
            </a:r>
            <a:r>
              <a:rPr sz="1100" b="1" spc="-60" dirty="0">
                <a:solidFill>
                  <a:srgbClr val="211F5F"/>
                </a:solidFill>
                <a:latin typeface="Calibri"/>
                <a:cs typeface="Calibri"/>
              </a:rPr>
              <a:t> </a:t>
            </a:r>
            <a:r>
              <a:rPr sz="1100" b="1" spc="-40" dirty="0">
                <a:solidFill>
                  <a:srgbClr val="211F5F"/>
                </a:solidFill>
                <a:latin typeface="Calibri"/>
                <a:cs typeface="Calibri"/>
              </a:rPr>
              <a:t>FLAGSHIP</a:t>
            </a:r>
            <a:r>
              <a:rPr sz="1100" b="1" spc="-50" dirty="0">
                <a:solidFill>
                  <a:srgbClr val="211F5F"/>
                </a:solidFill>
                <a:latin typeface="Calibri"/>
                <a:cs typeface="Calibri"/>
              </a:rPr>
              <a:t> </a:t>
            </a:r>
            <a:r>
              <a:rPr sz="1100" b="1" spc="-10" dirty="0">
                <a:solidFill>
                  <a:srgbClr val="211F5F"/>
                </a:solidFill>
                <a:latin typeface="Calibri"/>
                <a:cs typeface="Calibri"/>
              </a:rPr>
              <a:t>BRANDS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6321564"/>
            <a:ext cx="9750425" cy="95885"/>
          </a:xfrm>
          <a:custGeom>
            <a:avLst/>
            <a:gdLst/>
            <a:ahLst/>
            <a:cxnLst/>
            <a:rect l="l" t="t" r="r" b="b"/>
            <a:pathLst>
              <a:path w="9750425" h="95885">
                <a:moveTo>
                  <a:pt x="9750425" y="0"/>
                </a:moveTo>
                <a:lnTo>
                  <a:pt x="0" y="0"/>
                </a:lnTo>
                <a:lnTo>
                  <a:pt x="0" y="95846"/>
                </a:lnTo>
                <a:lnTo>
                  <a:pt x="9750425" y="95846"/>
                </a:lnTo>
                <a:lnTo>
                  <a:pt x="9750425" y="0"/>
                </a:lnTo>
                <a:close/>
              </a:path>
            </a:pathLst>
          </a:custGeom>
          <a:solidFill>
            <a:srgbClr val="03ACE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3483" y="347472"/>
            <a:ext cx="2086355" cy="256031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93090" y="885187"/>
            <a:ext cx="605663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solidFill>
                  <a:srgbClr val="211F5F"/>
                </a:solidFill>
              </a:rPr>
              <a:t>PROVEN</a:t>
            </a:r>
            <a:r>
              <a:rPr spc="-110" dirty="0">
                <a:solidFill>
                  <a:srgbClr val="211F5F"/>
                </a:solidFill>
              </a:rPr>
              <a:t> </a:t>
            </a:r>
            <a:r>
              <a:rPr spc="-10" dirty="0">
                <a:solidFill>
                  <a:srgbClr val="211F5F"/>
                </a:solidFill>
              </a:rPr>
              <a:t>TRACK</a:t>
            </a:r>
            <a:r>
              <a:rPr spc="-110" dirty="0">
                <a:solidFill>
                  <a:srgbClr val="211F5F"/>
                </a:solidFill>
              </a:rPr>
              <a:t> </a:t>
            </a:r>
            <a:r>
              <a:rPr spc="-10" dirty="0">
                <a:solidFill>
                  <a:srgbClr val="211F5F"/>
                </a:solidFill>
              </a:rPr>
              <a:t>RECORD</a:t>
            </a:r>
            <a:r>
              <a:rPr spc="-110" dirty="0">
                <a:solidFill>
                  <a:srgbClr val="211F5F"/>
                </a:solidFill>
              </a:rPr>
              <a:t> </a:t>
            </a:r>
            <a:r>
              <a:rPr dirty="0">
                <a:solidFill>
                  <a:srgbClr val="211F5F"/>
                </a:solidFill>
              </a:rPr>
              <a:t>OF</a:t>
            </a:r>
            <a:r>
              <a:rPr spc="-90" dirty="0">
                <a:solidFill>
                  <a:srgbClr val="211F5F"/>
                </a:solidFill>
              </a:rPr>
              <a:t> </a:t>
            </a:r>
            <a:r>
              <a:rPr spc="-10" dirty="0">
                <a:solidFill>
                  <a:srgbClr val="211F5F"/>
                </a:solidFill>
              </a:rPr>
              <a:t>SOME</a:t>
            </a:r>
            <a:r>
              <a:rPr spc="-110" dirty="0">
                <a:solidFill>
                  <a:srgbClr val="211F5F"/>
                </a:solidFill>
              </a:rPr>
              <a:t> </a:t>
            </a:r>
            <a:r>
              <a:rPr dirty="0">
                <a:solidFill>
                  <a:srgbClr val="211F5F"/>
                </a:solidFill>
              </a:rPr>
              <a:t>LAUNCHED</a:t>
            </a:r>
            <a:r>
              <a:rPr spc="-10" dirty="0">
                <a:solidFill>
                  <a:srgbClr val="211F5F"/>
                </a:solidFill>
              </a:rPr>
              <a:t> BRANDS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056381" y="3402327"/>
            <a:ext cx="1513205" cy="8648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Avalon</a:t>
            </a:r>
            <a:r>
              <a:rPr sz="11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has</a:t>
            </a:r>
            <a:r>
              <a:rPr sz="11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30" dirty="0">
                <a:solidFill>
                  <a:srgbClr val="FFFFFF"/>
                </a:solidFill>
                <a:latin typeface="Calibri"/>
                <a:cs typeface="Calibri"/>
              </a:rPr>
              <a:t>consistentlyand </a:t>
            </a:r>
            <a:r>
              <a:rPr sz="1100" spc="-35" dirty="0">
                <a:solidFill>
                  <a:srgbClr val="FFFFFF"/>
                </a:solidFill>
                <a:latin typeface="Calibri"/>
                <a:cs typeface="Calibri"/>
              </a:rPr>
              <a:t>successfully</a:t>
            </a:r>
            <a:r>
              <a:rPr sz="1100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launched </a:t>
            </a:r>
            <a:r>
              <a:rPr sz="1100" spc="-40" dirty="0">
                <a:solidFill>
                  <a:srgbClr val="FFFFFF"/>
                </a:solidFill>
                <a:latin typeface="Calibri"/>
                <a:cs typeface="Calibri"/>
              </a:rPr>
              <a:t>products</a:t>
            </a:r>
            <a:r>
              <a:rPr sz="1100" spc="-1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that</a:t>
            </a:r>
            <a:r>
              <a:rPr sz="11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are</a:t>
            </a:r>
            <a:r>
              <a:rPr sz="1100" spc="1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20" dirty="0">
                <a:solidFill>
                  <a:srgbClr val="FFFFFF"/>
                </a:solidFill>
                <a:latin typeface="Calibri"/>
                <a:cs typeface="Calibri"/>
              </a:rPr>
              <a:t>today </a:t>
            </a:r>
            <a:r>
              <a:rPr sz="1100" spc="-30" dirty="0">
                <a:solidFill>
                  <a:srgbClr val="FFFFFF"/>
                </a:solidFill>
                <a:latin typeface="Calibri"/>
                <a:cs typeface="Calibri"/>
              </a:rPr>
              <a:t>leaders</a:t>
            </a:r>
            <a:r>
              <a:rPr sz="11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11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their</a:t>
            </a:r>
            <a:r>
              <a:rPr sz="11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respective </a:t>
            </a:r>
            <a:r>
              <a:rPr sz="1100" spc="-30" dirty="0">
                <a:solidFill>
                  <a:srgbClr val="FFFFFF"/>
                </a:solidFill>
                <a:latin typeface="Calibri"/>
                <a:cs typeface="Calibri"/>
              </a:rPr>
              <a:t>therapeutic</a:t>
            </a:r>
            <a:r>
              <a:rPr sz="110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category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831592" y="2205227"/>
            <a:ext cx="1205865" cy="1164421"/>
          </a:xfrm>
          <a:prstGeom prst="rect">
            <a:avLst/>
          </a:prstGeom>
          <a:solidFill>
            <a:srgbClr val="9F86B8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1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790"/>
              </a:spcBef>
            </a:pPr>
            <a:endParaRPr sz="1100" dirty="0">
              <a:latin typeface="Times New Roman"/>
              <a:cs typeface="Times New Roman"/>
            </a:endParaRPr>
          </a:p>
          <a:p>
            <a:pPr marL="162560">
              <a:lnSpc>
                <a:spcPct val="100000"/>
              </a:lnSpc>
            </a:pP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Dermatological</a:t>
            </a:r>
            <a:endParaRPr lang="en-US" sz="1200" b="1" spc="-10" dirty="0">
              <a:solidFill>
                <a:srgbClr val="FFFFFF"/>
              </a:solidFill>
              <a:latin typeface="Calibri"/>
              <a:cs typeface="Calibri"/>
            </a:endParaRPr>
          </a:p>
          <a:p>
            <a:pPr marL="162560">
              <a:lnSpc>
                <a:spcPct val="100000"/>
              </a:lnSpc>
            </a:pPr>
            <a:endParaRPr lang="en-US" sz="1200" b="1" spc="-10" dirty="0">
              <a:solidFill>
                <a:srgbClr val="FFFFFF"/>
              </a:solidFill>
              <a:latin typeface="Calibri"/>
              <a:cs typeface="Calibri"/>
            </a:endParaRPr>
          </a:p>
          <a:p>
            <a:pPr marL="162560">
              <a:lnSpc>
                <a:spcPct val="100000"/>
              </a:lnSpc>
            </a:pPr>
            <a:endParaRPr lang="en-US" sz="1200" b="1" spc="-10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4034028" y="2221992"/>
            <a:ext cx="7597140" cy="2018030"/>
            <a:chOff x="4034028" y="2221992"/>
            <a:chExt cx="7597140" cy="2018030"/>
          </a:xfrm>
        </p:grpSpPr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34028" y="2221992"/>
              <a:ext cx="1804415" cy="75742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53329" y="2304288"/>
              <a:ext cx="957071" cy="71475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99960" y="2342388"/>
              <a:ext cx="1231391" cy="64312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889492" y="2398776"/>
              <a:ext cx="1150619" cy="470915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311384" y="2516124"/>
              <a:ext cx="1319782" cy="352043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104132" y="3581400"/>
              <a:ext cx="1528571" cy="527303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286500" y="3605784"/>
              <a:ext cx="1345691" cy="633971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407908" y="3528060"/>
              <a:ext cx="2177783" cy="653783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4479541" y="3219447"/>
            <a:ext cx="1218832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60" dirty="0">
                <a:latin typeface="Calibri"/>
                <a:cs typeface="Calibri"/>
              </a:rPr>
              <a:t>HAIR-</a:t>
            </a:r>
            <a:r>
              <a:rPr sz="1000" dirty="0">
                <a:latin typeface="Calibri"/>
                <a:cs typeface="Calibri"/>
              </a:rPr>
              <a:t>LOSS</a:t>
            </a:r>
            <a:r>
              <a:rPr sz="1000" spc="140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TREATMENT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111288" y="3219447"/>
            <a:ext cx="899112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25" dirty="0">
                <a:latin typeface="Calibri"/>
                <a:cs typeface="Calibri"/>
              </a:rPr>
              <a:t>SKIN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WHITENING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323668" y="3061484"/>
            <a:ext cx="1265596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2255" marR="5080" indent="-250190">
              <a:lnSpc>
                <a:spcPct val="100000"/>
              </a:lnSpc>
              <a:spcBef>
                <a:spcPts val="100"/>
              </a:spcBef>
            </a:pPr>
            <a:r>
              <a:rPr sz="1000" spc="-20" dirty="0">
                <a:latin typeface="Calibri"/>
                <a:cs typeface="Calibri"/>
              </a:rPr>
              <a:t>TOPICAL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spc="-25" dirty="0">
                <a:latin typeface="Calibri"/>
                <a:cs typeface="Calibri"/>
              </a:rPr>
              <a:t>STEROIDS</a:t>
            </a:r>
            <a:r>
              <a:rPr sz="1000" spc="45" dirty="0">
                <a:latin typeface="Calibri"/>
                <a:cs typeface="Calibri"/>
              </a:rPr>
              <a:t> </a:t>
            </a:r>
            <a:r>
              <a:rPr sz="1000" spc="-25" dirty="0">
                <a:latin typeface="Calibri"/>
                <a:cs typeface="Calibri"/>
              </a:rPr>
              <a:t>AND</a:t>
            </a:r>
            <a:r>
              <a:rPr sz="1000" spc="500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ANTIFUNGAL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785639" y="3155621"/>
            <a:ext cx="149824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0" dirty="0">
                <a:latin typeface="Calibri"/>
                <a:cs typeface="Calibri"/>
              </a:rPr>
              <a:t>ANTI</a:t>
            </a:r>
            <a:r>
              <a:rPr sz="1000" spc="-3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HYPERPIGMENTATION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0495788" y="3163092"/>
            <a:ext cx="1092353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25" dirty="0">
                <a:latin typeface="Calibri"/>
                <a:cs typeface="Calibri"/>
              </a:rPr>
              <a:t>WOUND</a:t>
            </a:r>
            <a:r>
              <a:rPr sz="1000" spc="-10" dirty="0">
                <a:latin typeface="Calibri"/>
                <a:cs typeface="Calibri"/>
              </a:rPr>
              <a:t> HEALING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834639" y="3517391"/>
            <a:ext cx="1199515" cy="1074653"/>
          </a:xfrm>
          <a:prstGeom prst="rect">
            <a:avLst/>
          </a:prstGeom>
          <a:solidFill>
            <a:srgbClr val="78C1D2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1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95"/>
              </a:spcBef>
            </a:pPr>
            <a:endParaRPr sz="1100" dirty="0">
              <a:latin typeface="Times New Roman"/>
              <a:cs typeface="Times New Roman"/>
            </a:endParaRPr>
          </a:p>
          <a:p>
            <a:pPr marL="267970">
              <a:lnSpc>
                <a:spcPct val="100000"/>
              </a:lnSpc>
            </a:pP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Respiratory</a:t>
            </a:r>
            <a:endParaRPr lang="en-US" sz="1200" b="1" spc="-10" dirty="0">
              <a:solidFill>
                <a:srgbClr val="FFFFFF"/>
              </a:solidFill>
              <a:latin typeface="Calibri"/>
              <a:cs typeface="Calibri"/>
            </a:endParaRPr>
          </a:p>
          <a:p>
            <a:pPr marL="267970">
              <a:lnSpc>
                <a:spcPct val="100000"/>
              </a:lnSpc>
            </a:pPr>
            <a:endParaRPr lang="en-US" sz="1200" b="1" spc="-10" dirty="0">
              <a:solidFill>
                <a:srgbClr val="FFFFFF"/>
              </a:solidFill>
              <a:latin typeface="Calibri"/>
              <a:cs typeface="Calibri"/>
            </a:endParaRPr>
          </a:p>
          <a:p>
            <a:pPr marL="267970">
              <a:lnSpc>
                <a:spcPct val="100000"/>
              </a:lnSpc>
            </a:pPr>
            <a:endParaRPr sz="1200" dirty="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834639" y="4762500"/>
            <a:ext cx="1269493" cy="1019509"/>
          </a:xfrm>
          <a:prstGeom prst="rect">
            <a:avLst/>
          </a:prstGeom>
          <a:solidFill>
            <a:srgbClr val="B4CC82"/>
          </a:solidFill>
        </p:spPr>
        <p:txBody>
          <a:bodyPr vert="horz" wrap="square" lIns="0" tIns="110489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869"/>
              </a:spcBef>
            </a:pPr>
            <a:endParaRPr sz="1100" dirty="0">
              <a:latin typeface="Times New Roman"/>
              <a:cs typeface="Times New Roman"/>
            </a:endParaRPr>
          </a:p>
          <a:p>
            <a:pPr marL="274320" marR="270510" indent="4445" algn="ctr">
              <a:lnSpc>
                <a:spcPct val="100000"/>
              </a:lnSpc>
            </a:pP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Other </a:t>
            </a:r>
            <a:r>
              <a:rPr sz="1200" b="1" spc="-45" dirty="0">
                <a:solidFill>
                  <a:srgbClr val="FFFFFF"/>
                </a:solidFill>
                <a:latin typeface="Calibri"/>
                <a:cs typeface="Calibri"/>
              </a:rPr>
              <a:t>Therapeutic </a:t>
            </a: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Categories</a:t>
            </a:r>
            <a:endParaRPr lang="en-US" sz="1200" b="1" spc="-10" dirty="0">
              <a:solidFill>
                <a:srgbClr val="FFFFFF"/>
              </a:solidFill>
              <a:latin typeface="Calibri"/>
              <a:cs typeface="Calibri"/>
            </a:endParaRPr>
          </a:p>
          <a:p>
            <a:pPr marL="274320" marR="270510" indent="4445" algn="ctr">
              <a:lnSpc>
                <a:spcPct val="100000"/>
              </a:lnSpc>
            </a:pPr>
            <a:endParaRPr lang="en-US" sz="1200" b="1" spc="-10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613653" y="4423408"/>
            <a:ext cx="8318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0" dirty="0">
                <a:latin typeface="Calibri"/>
                <a:cs typeface="Calibri"/>
              </a:rPr>
              <a:t>NORMALE</a:t>
            </a:r>
            <a:r>
              <a:rPr sz="900" spc="5" dirty="0">
                <a:latin typeface="Calibri"/>
                <a:cs typeface="Calibri"/>
              </a:rPr>
              <a:t> </a:t>
            </a:r>
            <a:r>
              <a:rPr sz="900" spc="-10" dirty="0">
                <a:latin typeface="Calibri"/>
                <a:cs typeface="Calibri"/>
              </a:rPr>
              <a:t>SALINE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170305" y="4448668"/>
            <a:ext cx="15259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5" dirty="0">
                <a:latin typeface="Calibri"/>
                <a:cs typeface="Calibri"/>
              </a:rPr>
              <a:t>ANTIASTHMA–</a:t>
            </a:r>
            <a:r>
              <a:rPr sz="900" spc="50" dirty="0">
                <a:latin typeface="Calibri"/>
                <a:cs typeface="Calibri"/>
              </a:rPr>
              <a:t> </a:t>
            </a:r>
            <a:r>
              <a:rPr sz="900" spc="-35" dirty="0">
                <a:latin typeface="Calibri"/>
                <a:cs typeface="Calibri"/>
              </a:rPr>
              <a:t>ANTILEUKOTRIENES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8926992" y="4423408"/>
            <a:ext cx="79121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0" dirty="0">
                <a:latin typeface="Calibri"/>
                <a:cs typeface="Calibri"/>
              </a:rPr>
              <a:t>NASAL</a:t>
            </a:r>
            <a:r>
              <a:rPr sz="900" spc="-10" dirty="0">
                <a:latin typeface="Calibri"/>
                <a:cs typeface="Calibri"/>
              </a:rPr>
              <a:t> STEROIDS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552503" y="5623673"/>
            <a:ext cx="9544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0" dirty="0">
                <a:latin typeface="Calibri"/>
                <a:cs typeface="Calibri"/>
              </a:rPr>
              <a:t>LOCAL</a:t>
            </a:r>
            <a:r>
              <a:rPr sz="900" spc="-15" dirty="0">
                <a:latin typeface="Calibri"/>
                <a:cs typeface="Calibri"/>
              </a:rPr>
              <a:t> </a:t>
            </a:r>
            <a:r>
              <a:rPr sz="900" spc="-10" dirty="0">
                <a:latin typeface="Calibri"/>
                <a:cs typeface="Calibri"/>
              </a:rPr>
              <a:t>ANESTHETICS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290548" y="5623673"/>
            <a:ext cx="126238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0" dirty="0">
                <a:latin typeface="Calibri"/>
                <a:cs typeface="Calibri"/>
              </a:rPr>
              <a:t>TOPICAL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-10" dirty="0">
                <a:latin typeface="Calibri"/>
                <a:cs typeface="Calibri"/>
              </a:rPr>
              <a:t>ANTIRHEUMATICS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8750284" y="5623673"/>
            <a:ext cx="113855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latin typeface="Calibri"/>
                <a:cs typeface="Calibri"/>
              </a:rPr>
              <a:t>ORAL</a:t>
            </a:r>
            <a:r>
              <a:rPr sz="900" spc="-15" dirty="0">
                <a:latin typeface="Calibri"/>
                <a:cs typeface="Calibri"/>
              </a:rPr>
              <a:t> </a:t>
            </a:r>
            <a:r>
              <a:rPr sz="900" spc="-20" dirty="0">
                <a:latin typeface="Calibri"/>
                <a:cs typeface="Calibri"/>
              </a:rPr>
              <a:t>CARE</a:t>
            </a:r>
            <a:r>
              <a:rPr sz="900" spc="-40" dirty="0">
                <a:latin typeface="Calibri"/>
                <a:cs typeface="Calibri"/>
              </a:rPr>
              <a:t> </a:t>
            </a:r>
            <a:r>
              <a:rPr sz="900" spc="-10" dirty="0">
                <a:latin typeface="Calibri"/>
                <a:cs typeface="Calibri"/>
              </a:rPr>
              <a:t>MOUTWASH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4088892" y="2944367"/>
            <a:ext cx="6760845" cy="2705100"/>
            <a:chOff x="4088892" y="2944367"/>
            <a:chExt cx="6760845" cy="2705100"/>
          </a:xfrm>
        </p:grpSpPr>
        <p:pic>
          <p:nvPicPr>
            <p:cNvPr id="34" name="object 3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088892" y="4791455"/>
              <a:ext cx="1740407" cy="600455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091428" y="4843271"/>
              <a:ext cx="2039111" cy="679703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398764" y="4959095"/>
              <a:ext cx="2189987" cy="542543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181856" y="5425439"/>
              <a:ext cx="260603" cy="76187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975860" y="5431535"/>
              <a:ext cx="348995" cy="59435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589264" y="5526023"/>
              <a:ext cx="353567" cy="123443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9183623" y="4235195"/>
              <a:ext cx="262127" cy="85343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140707" y="4175759"/>
              <a:ext cx="339851" cy="71627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0495788" y="2944367"/>
              <a:ext cx="353567" cy="73151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9598152" y="2945891"/>
              <a:ext cx="338327" cy="76199"/>
            </a:xfrm>
            <a:prstGeom prst="rect">
              <a:avLst/>
            </a:prstGeom>
          </p:spPr>
        </p:pic>
      </p:grpSp>
      <p:sp>
        <p:nvSpPr>
          <p:cNvPr id="44" name="object 44"/>
          <p:cNvSpPr txBox="1"/>
          <p:nvPr/>
        </p:nvSpPr>
        <p:spPr>
          <a:xfrm>
            <a:off x="9904193" y="6292922"/>
            <a:ext cx="151638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u="sng" spc="-10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22"/>
              </a:rPr>
              <a:t>www.avalonpharmaceutical.com</a:t>
            </a:r>
            <a:endParaRPr sz="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210044" y="0"/>
            <a:ext cx="4982463" cy="6858254"/>
            <a:chOff x="7210044" y="0"/>
            <a:chExt cx="4982463" cy="6858254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71103" y="0"/>
              <a:ext cx="4120896" cy="263194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153400" y="0"/>
              <a:ext cx="4038600" cy="2512060"/>
            </a:xfrm>
            <a:custGeom>
              <a:avLst/>
              <a:gdLst/>
              <a:ahLst/>
              <a:cxnLst/>
              <a:rect l="l" t="t" r="r" b="b"/>
              <a:pathLst>
                <a:path w="4038600" h="2512060">
                  <a:moveTo>
                    <a:pt x="4038600" y="0"/>
                  </a:moveTo>
                  <a:lnTo>
                    <a:pt x="57370" y="0"/>
                  </a:lnTo>
                  <a:lnTo>
                    <a:pt x="54078" y="13104"/>
                  </a:lnTo>
                  <a:lnTo>
                    <a:pt x="43967" y="57715"/>
                  </a:lnTo>
                  <a:lnTo>
                    <a:pt x="34868" y="102685"/>
                  </a:lnTo>
                  <a:lnTo>
                    <a:pt x="26795" y="148002"/>
                  </a:lnTo>
                  <a:lnTo>
                    <a:pt x="19758" y="193655"/>
                  </a:lnTo>
                  <a:lnTo>
                    <a:pt x="13771" y="239631"/>
                  </a:lnTo>
                  <a:lnTo>
                    <a:pt x="8846" y="285920"/>
                  </a:lnTo>
                  <a:lnTo>
                    <a:pt x="4994" y="332510"/>
                  </a:lnTo>
                  <a:lnTo>
                    <a:pt x="2227" y="379388"/>
                  </a:lnTo>
                  <a:lnTo>
                    <a:pt x="558" y="426543"/>
                  </a:lnTo>
                  <a:lnTo>
                    <a:pt x="0" y="473964"/>
                  </a:lnTo>
                  <a:lnTo>
                    <a:pt x="558" y="521384"/>
                  </a:lnTo>
                  <a:lnTo>
                    <a:pt x="2227" y="568539"/>
                  </a:lnTo>
                  <a:lnTo>
                    <a:pt x="4994" y="615417"/>
                  </a:lnTo>
                  <a:lnTo>
                    <a:pt x="8846" y="662007"/>
                  </a:lnTo>
                  <a:lnTo>
                    <a:pt x="13771" y="708296"/>
                  </a:lnTo>
                  <a:lnTo>
                    <a:pt x="19758" y="754272"/>
                  </a:lnTo>
                  <a:lnTo>
                    <a:pt x="26795" y="799925"/>
                  </a:lnTo>
                  <a:lnTo>
                    <a:pt x="34868" y="845242"/>
                  </a:lnTo>
                  <a:lnTo>
                    <a:pt x="43967" y="890212"/>
                  </a:lnTo>
                  <a:lnTo>
                    <a:pt x="54078" y="934823"/>
                  </a:lnTo>
                  <a:lnTo>
                    <a:pt x="65190" y="979062"/>
                  </a:lnTo>
                  <a:lnTo>
                    <a:pt x="77291" y="1022919"/>
                  </a:lnTo>
                  <a:lnTo>
                    <a:pt x="90369" y="1066382"/>
                  </a:lnTo>
                  <a:lnTo>
                    <a:pt x="104411" y="1109439"/>
                  </a:lnTo>
                  <a:lnTo>
                    <a:pt x="119406" y="1152079"/>
                  </a:lnTo>
                  <a:lnTo>
                    <a:pt x="135340" y="1194288"/>
                  </a:lnTo>
                  <a:lnTo>
                    <a:pt x="152203" y="1236057"/>
                  </a:lnTo>
                  <a:lnTo>
                    <a:pt x="169982" y="1277373"/>
                  </a:lnTo>
                  <a:lnTo>
                    <a:pt x="188665" y="1318224"/>
                  </a:lnTo>
                  <a:lnTo>
                    <a:pt x="208240" y="1358599"/>
                  </a:lnTo>
                  <a:lnTo>
                    <a:pt x="228694" y="1398486"/>
                  </a:lnTo>
                  <a:lnTo>
                    <a:pt x="250017" y="1437873"/>
                  </a:lnTo>
                  <a:lnTo>
                    <a:pt x="272194" y="1476749"/>
                  </a:lnTo>
                  <a:lnTo>
                    <a:pt x="295215" y="1515101"/>
                  </a:lnTo>
                  <a:lnTo>
                    <a:pt x="319067" y="1552918"/>
                  </a:lnTo>
                  <a:lnTo>
                    <a:pt x="343739" y="1590189"/>
                  </a:lnTo>
                  <a:lnTo>
                    <a:pt x="369217" y="1626902"/>
                  </a:lnTo>
                  <a:lnTo>
                    <a:pt x="395491" y="1663044"/>
                  </a:lnTo>
                  <a:lnTo>
                    <a:pt x="422547" y="1698605"/>
                  </a:lnTo>
                  <a:lnTo>
                    <a:pt x="450374" y="1733572"/>
                  </a:lnTo>
                  <a:lnTo>
                    <a:pt x="478959" y="1767934"/>
                  </a:lnTo>
                  <a:lnTo>
                    <a:pt x="508291" y="1801679"/>
                  </a:lnTo>
                  <a:lnTo>
                    <a:pt x="538358" y="1834795"/>
                  </a:lnTo>
                  <a:lnTo>
                    <a:pt x="569147" y="1867271"/>
                  </a:lnTo>
                  <a:lnTo>
                    <a:pt x="600646" y="1899094"/>
                  </a:lnTo>
                  <a:lnTo>
                    <a:pt x="632842" y="1930254"/>
                  </a:lnTo>
                  <a:lnTo>
                    <a:pt x="665725" y="1960738"/>
                  </a:lnTo>
                  <a:lnTo>
                    <a:pt x="699282" y="1990535"/>
                  </a:lnTo>
                  <a:lnTo>
                    <a:pt x="733501" y="2019633"/>
                  </a:lnTo>
                  <a:lnTo>
                    <a:pt x="768369" y="2048020"/>
                  </a:lnTo>
                  <a:lnTo>
                    <a:pt x="803874" y="2075685"/>
                  </a:lnTo>
                  <a:lnTo>
                    <a:pt x="840005" y="2102616"/>
                  </a:lnTo>
                  <a:lnTo>
                    <a:pt x="876749" y="2128800"/>
                  </a:lnTo>
                  <a:lnTo>
                    <a:pt x="914095" y="2154227"/>
                  </a:lnTo>
                  <a:lnTo>
                    <a:pt x="952029" y="2178885"/>
                  </a:lnTo>
                  <a:lnTo>
                    <a:pt x="990540" y="2202762"/>
                  </a:lnTo>
                  <a:lnTo>
                    <a:pt x="1029617" y="2225846"/>
                  </a:lnTo>
                  <a:lnTo>
                    <a:pt x="1069246" y="2248125"/>
                  </a:lnTo>
                  <a:lnTo>
                    <a:pt x="1109415" y="2269588"/>
                  </a:lnTo>
                  <a:lnTo>
                    <a:pt x="1150113" y="2290224"/>
                  </a:lnTo>
                  <a:lnTo>
                    <a:pt x="1191327" y="2310019"/>
                  </a:lnTo>
                  <a:lnTo>
                    <a:pt x="1233046" y="2328963"/>
                  </a:lnTo>
                  <a:lnTo>
                    <a:pt x="1275257" y="2347044"/>
                  </a:lnTo>
                  <a:lnTo>
                    <a:pt x="1317948" y="2364251"/>
                  </a:lnTo>
                  <a:lnTo>
                    <a:pt x="1361107" y="2380570"/>
                  </a:lnTo>
                  <a:lnTo>
                    <a:pt x="1404721" y="2395992"/>
                  </a:lnTo>
                  <a:lnTo>
                    <a:pt x="1448780" y="2410503"/>
                  </a:lnTo>
                  <a:lnTo>
                    <a:pt x="1493270" y="2424093"/>
                  </a:lnTo>
                  <a:lnTo>
                    <a:pt x="1538179" y="2436749"/>
                  </a:lnTo>
                  <a:lnTo>
                    <a:pt x="1583496" y="2448461"/>
                  </a:lnTo>
                  <a:lnTo>
                    <a:pt x="1629208" y="2459215"/>
                  </a:lnTo>
                  <a:lnTo>
                    <a:pt x="1675304" y="2469001"/>
                  </a:lnTo>
                  <a:lnTo>
                    <a:pt x="1721770" y="2477806"/>
                  </a:lnTo>
                  <a:lnTo>
                    <a:pt x="1768595" y="2485619"/>
                  </a:lnTo>
                  <a:lnTo>
                    <a:pt x="1815767" y="2492429"/>
                  </a:lnTo>
                  <a:lnTo>
                    <a:pt x="1863274" y="2498223"/>
                  </a:lnTo>
                  <a:lnTo>
                    <a:pt x="1911104" y="2502990"/>
                  </a:lnTo>
                  <a:lnTo>
                    <a:pt x="1959244" y="2506718"/>
                  </a:lnTo>
                  <a:lnTo>
                    <a:pt x="2007682" y="2509396"/>
                  </a:lnTo>
                  <a:lnTo>
                    <a:pt x="2056407" y="2511011"/>
                  </a:lnTo>
                  <a:lnTo>
                    <a:pt x="2105405" y="2511552"/>
                  </a:lnTo>
                  <a:lnTo>
                    <a:pt x="2154404" y="2511011"/>
                  </a:lnTo>
                  <a:lnTo>
                    <a:pt x="2203129" y="2509396"/>
                  </a:lnTo>
                  <a:lnTo>
                    <a:pt x="2251567" y="2506718"/>
                  </a:lnTo>
                  <a:lnTo>
                    <a:pt x="2299707" y="2502990"/>
                  </a:lnTo>
                  <a:lnTo>
                    <a:pt x="2347537" y="2498223"/>
                  </a:lnTo>
                  <a:lnTo>
                    <a:pt x="2395044" y="2492429"/>
                  </a:lnTo>
                  <a:lnTo>
                    <a:pt x="2442216" y="2485619"/>
                  </a:lnTo>
                  <a:lnTo>
                    <a:pt x="2489041" y="2477806"/>
                  </a:lnTo>
                  <a:lnTo>
                    <a:pt x="2535507" y="2469001"/>
                  </a:lnTo>
                  <a:lnTo>
                    <a:pt x="2581603" y="2459215"/>
                  </a:lnTo>
                  <a:lnTo>
                    <a:pt x="2627315" y="2448461"/>
                  </a:lnTo>
                  <a:lnTo>
                    <a:pt x="2672632" y="2436749"/>
                  </a:lnTo>
                  <a:lnTo>
                    <a:pt x="2717541" y="2424093"/>
                  </a:lnTo>
                  <a:lnTo>
                    <a:pt x="2762031" y="2410503"/>
                  </a:lnTo>
                  <a:lnTo>
                    <a:pt x="2806090" y="2395992"/>
                  </a:lnTo>
                  <a:lnTo>
                    <a:pt x="2849704" y="2380570"/>
                  </a:lnTo>
                  <a:lnTo>
                    <a:pt x="2892863" y="2364251"/>
                  </a:lnTo>
                  <a:lnTo>
                    <a:pt x="2935554" y="2347044"/>
                  </a:lnTo>
                  <a:lnTo>
                    <a:pt x="2977765" y="2328963"/>
                  </a:lnTo>
                  <a:lnTo>
                    <a:pt x="3019484" y="2310019"/>
                  </a:lnTo>
                  <a:lnTo>
                    <a:pt x="3060698" y="2290224"/>
                  </a:lnTo>
                  <a:lnTo>
                    <a:pt x="3101396" y="2269588"/>
                  </a:lnTo>
                  <a:lnTo>
                    <a:pt x="3141565" y="2248125"/>
                  </a:lnTo>
                  <a:lnTo>
                    <a:pt x="3181194" y="2225846"/>
                  </a:lnTo>
                  <a:lnTo>
                    <a:pt x="3220271" y="2202762"/>
                  </a:lnTo>
                  <a:lnTo>
                    <a:pt x="3258782" y="2178885"/>
                  </a:lnTo>
                  <a:lnTo>
                    <a:pt x="3296716" y="2154227"/>
                  </a:lnTo>
                  <a:lnTo>
                    <a:pt x="3334062" y="2128800"/>
                  </a:lnTo>
                  <a:lnTo>
                    <a:pt x="3370806" y="2102616"/>
                  </a:lnTo>
                  <a:lnTo>
                    <a:pt x="3406937" y="2075685"/>
                  </a:lnTo>
                  <a:lnTo>
                    <a:pt x="3442442" y="2048020"/>
                  </a:lnTo>
                  <a:lnTo>
                    <a:pt x="3477310" y="2019633"/>
                  </a:lnTo>
                  <a:lnTo>
                    <a:pt x="3511529" y="1990535"/>
                  </a:lnTo>
                  <a:lnTo>
                    <a:pt x="3545086" y="1960738"/>
                  </a:lnTo>
                  <a:lnTo>
                    <a:pt x="3577969" y="1930254"/>
                  </a:lnTo>
                  <a:lnTo>
                    <a:pt x="3610165" y="1899094"/>
                  </a:lnTo>
                  <a:lnTo>
                    <a:pt x="3641664" y="1867271"/>
                  </a:lnTo>
                  <a:lnTo>
                    <a:pt x="3672453" y="1834795"/>
                  </a:lnTo>
                  <a:lnTo>
                    <a:pt x="3702520" y="1801679"/>
                  </a:lnTo>
                  <a:lnTo>
                    <a:pt x="3731852" y="1767934"/>
                  </a:lnTo>
                  <a:lnTo>
                    <a:pt x="3760437" y="1733572"/>
                  </a:lnTo>
                  <a:lnTo>
                    <a:pt x="3788264" y="1698605"/>
                  </a:lnTo>
                  <a:lnTo>
                    <a:pt x="3815320" y="1663044"/>
                  </a:lnTo>
                  <a:lnTo>
                    <a:pt x="3841594" y="1626902"/>
                  </a:lnTo>
                  <a:lnTo>
                    <a:pt x="3867072" y="1590189"/>
                  </a:lnTo>
                  <a:lnTo>
                    <a:pt x="3891744" y="1552918"/>
                  </a:lnTo>
                  <a:lnTo>
                    <a:pt x="3915596" y="1515101"/>
                  </a:lnTo>
                  <a:lnTo>
                    <a:pt x="3938617" y="1476749"/>
                  </a:lnTo>
                  <a:lnTo>
                    <a:pt x="3960794" y="1437873"/>
                  </a:lnTo>
                  <a:lnTo>
                    <a:pt x="3982117" y="1398486"/>
                  </a:lnTo>
                  <a:lnTo>
                    <a:pt x="4002571" y="1358599"/>
                  </a:lnTo>
                  <a:lnTo>
                    <a:pt x="4022146" y="1318224"/>
                  </a:lnTo>
                  <a:lnTo>
                    <a:pt x="4038600" y="1282247"/>
                  </a:lnTo>
                  <a:lnTo>
                    <a:pt x="4038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8153400" y="0"/>
              <a:ext cx="4038600" cy="2512060"/>
            </a:xfrm>
            <a:custGeom>
              <a:avLst/>
              <a:gdLst/>
              <a:ahLst/>
              <a:cxnLst/>
              <a:rect l="l" t="t" r="r" b="b"/>
              <a:pathLst>
                <a:path w="4038600" h="2512060">
                  <a:moveTo>
                    <a:pt x="4038600" y="1282247"/>
                  </a:moveTo>
                  <a:lnTo>
                    <a:pt x="4022146" y="1318224"/>
                  </a:lnTo>
                  <a:lnTo>
                    <a:pt x="4002571" y="1358599"/>
                  </a:lnTo>
                  <a:lnTo>
                    <a:pt x="3982117" y="1398486"/>
                  </a:lnTo>
                  <a:lnTo>
                    <a:pt x="3960794" y="1437873"/>
                  </a:lnTo>
                  <a:lnTo>
                    <a:pt x="3938617" y="1476749"/>
                  </a:lnTo>
                  <a:lnTo>
                    <a:pt x="3915596" y="1515101"/>
                  </a:lnTo>
                  <a:lnTo>
                    <a:pt x="3891744" y="1552918"/>
                  </a:lnTo>
                  <a:lnTo>
                    <a:pt x="3867072" y="1590189"/>
                  </a:lnTo>
                  <a:lnTo>
                    <a:pt x="3841594" y="1626902"/>
                  </a:lnTo>
                  <a:lnTo>
                    <a:pt x="3815320" y="1663044"/>
                  </a:lnTo>
                  <a:lnTo>
                    <a:pt x="3788264" y="1698605"/>
                  </a:lnTo>
                  <a:lnTo>
                    <a:pt x="3760437" y="1733572"/>
                  </a:lnTo>
                  <a:lnTo>
                    <a:pt x="3731852" y="1767934"/>
                  </a:lnTo>
                  <a:lnTo>
                    <a:pt x="3702520" y="1801679"/>
                  </a:lnTo>
                  <a:lnTo>
                    <a:pt x="3672453" y="1834795"/>
                  </a:lnTo>
                  <a:lnTo>
                    <a:pt x="3641664" y="1867271"/>
                  </a:lnTo>
                  <a:lnTo>
                    <a:pt x="3610165" y="1899094"/>
                  </a:lnTo>
                  <a:lnTo>
                    <a:pt x="3577969" y="1930254"/>
                  </a:lnTo>
                  <a:lnTo>
                    <a:pt x="3545086" y="1960738"/>
                  </a:lnTo>
                  <a:lnTo>
                    <a:pt x="3511529" y="1990535"/>
                  </a:lnTo>
                  <a:lnTo>
                    <a:pt x="3477310" y="2019633"/>
                  </a:lnTo>
                  <a:lnTo>
                    <a:pt x="3442442" y="2048020"/>
                  </a:lnTo>
                  <a:lnTo>
                    <a:pt x="3406937" y="2075685"/>
                  </a:lnTo>
                  <a:lnTo>
                    <a:pt x="3370806" y="2102616"/>
                  </a:lnTo>
                  <a:lnTo>
                    <a:pt x="3334062" y="2128800"/>
                  </a:lnTo>
                  <a:lnTo>
                    <a:pt x="3296716" y="2154227"/>
                  </a:lnTo>
                  <a:lnTo>
                    <a:pt x="3258782" y="2178885"/>
                  </a:lnTo>
                  <a:lnTo>
                    <a:pt x="3220271" y="2202762"/>
                  </a:lnTo>
                  <a:lnTo>
                    <a:pt x="3181194" y="2225846"/>
                  </a:lnTo>
                  <a:lnTo>
                    <a:pt x="3141565" y="2248125"/>
                  </a:lnTo>
                  <a:lnTo>
                    <a:pt x="3101396" y="2269588"/>
                  </a:lnTo>
                  <a:lnTo>
                    <a:pt x="3060698" y="2290224"/>
                  </a:lnTo>
                  <a:lnTo>
                    <a:pt x="3019484" y="2310019"/>
                  </a:lnTo>
                  <a:lnTo>
                    <a:pt x="2977765" y="2328963"/>
                  </a:lnTo>
                  <a:lnTo>
                    <a:pt x="2935554" y="2347044"/>
                  </a:lnTo>
                  <a:lnTo>
                    <a:pt x="2892863" y="2364251"/>
                  </a:lnTo>
                  <a:lnTo>
                    <a:pt x="2849704" y="2380570"/>
                  </a:lnTo>
                  <a:lnTo>
                    <a:pt x="2806090" y="2395992"/>
                  </a:lnTo>
                  <a:lnTo>
                    <a:pt x="2762031" y="2410503"/>
                  </a:lnTo>
                  <a:lnTo>
                    <a:pt x="2717541" y="2424093"/>
                  </a:lnTo>
                  <a:lnTo>
                    <a:pt x="2672632" y="2436749"/>
                  </a:lnTo>
                  <a:lnTo>
                    <a:pt x="2627315" y="2448461"/>
                  </a:lnTo>
                  <a:lnTo>
                    <a:pt x="2581603" y="2459215"/>
                  </a:lnTo>
                  <a:lnTo>
                    <a:pt x="2535507" y="2469001"/>
                  </a:lnTo>
                  <a:lnTo>
                    <a:pt x="2489041" y="2477806"/>
                  </a:lnTo>
                  <a:lnTo>
                    <a:pt x="2442216" y="2485619"/>
                  </a:lnTo>
                  <a:lnTo>
                    <a:pt x="2395044" y="2492429"/>
                  </a:lnTo>
                  <a:lnTo>
                    <a:pt x="2347537" y="2498223"/>
                  </a:lnTo>
                  <a:lnTo>
                    <a:pt x="2299707" y="2502990"/>
                  </a:lnTo>
                  <a:lnTo>
                    <a:pt x="2251567" y="2506718"/>
                  </a:lnTo>
                  <a:lnTo>
                    <a:pt x="2203129" y="2509396"/>
                  </a:lnTo>
                  <a:lnTo>
                    <a:pt x="2154404" y="2511011"/>
                  </a:lnTo>
                  <a:lnTo>
                    <a:pt x="2105405" y="2511552"/>
                  </a:lnTo>
                  <a:lnTo>
                    <a:pt x="2056407" y="2511011"/>
                  </a:lnTo>
                  <a:lnTo>
                    <a:pt x="2007682" y="2509396"/>
                  </a:lnTo>
                  <a:lnTo>
                    <a:pt x="1959244" y="2506718"/>
                  </a:lnTo>
                  <a:lnTo>
                    <a:pt x="1911104" y="2502990"/>
                  </a:lnTo>
                  <a:lnTo>
                    <a:pt x="1863274" y="2498223"/>
                  </a:lnTo>
                  <a:lnTo>
                    <a:pt x="1815767" y="2492429"/>
                  </a:lnTo>
                  <a:lnTo>
                    <a:pt x="1768595" y="2485619"/>
                  </a:lnTo>
                  <a:lnTo>
                    <a:pt x="1721770" y="2477806"/>
                  </a:lnTo>
                  <a:lnTo>
                    <a:pt x="1675304" y="2469001"/>
                  </a:lnTo>
                  <a:lnTo>
                    <a:pt x="1629208" y="2459215"/>
                  </a:lnTo>
                  <a:lnTo>
                    <a:pt x="1583496" y="2448461"/>
                  </a:lnTo>
                  <a:lnTo>
                    <a:pt x="1538179" y="2436749"/>
                  </a:lnTo>
                  <a:lnTo>
                    <a:pt x="1493270" y="2424093"/>
                  </a:lnTo>
                  <a:lnTo>
                    <a:pt x="1448780" y="2410503"/>
                  </a:lnTo>
                  <a:lnTo>
                    <a:pt x="1404721" y="2395992"/>
                  </a:lnTo>
                  <a:lnTo>
                    <a:pt x="1361107" y="2380570"/>
                  </a:lnTo>
                  <a:lnTo>
                    <a:pt x="1317948" y="2364251"/>
                  </a:lnTo>
                  <a:lnTo>
                    <a:pt x="1275257" y="2347044"/>
                  </a:lnTo>
                  <a:lnTo>
                    <a:pt x="1233046" y="2328963"/>
                  </a:lnTo>
                  <a:lnTo>
                    <a:pt x="1191327" y="2310019"/>
                  </a:lnTo>
                  <a:lnTo>
                    <a:pt x="1150113" y="2290224"/>
                  </a:lnTo>
                  <a:lnTo>
                    <a:pt x="1109415" y="2269588"/>
                  </a:lnTo>
                  <a:lnTo>
                    <a:pt x="1069246" y="2248125"/>
                  </a:lnTo>
                  <a:lnTo>
                    <a:pt x="1029617" y="2225846"/>
                  </a:lnTo>
                  <a:lnTo>
                    <a:pt x="990540" y="2202762"/>
                  </a:lnTo>
                  <a:lnTo>
                    <a:pt x="952029" y="2178885"/>
                  </a:lnTo>
                  <a:lnTo>
                    <a:pt x="914095" y="2154227"/>
                  </a:lnTo>
                  <a:lnTo>
                    <a:pt x="876749" y="2128800"/>
                  </a:lnTo>
                  <a:lnTo>
                    <a:pt x="840005" y="2102616"/>
                  </a:lnTo>
                  <a:lnTo>
                    <a:pt x="803874" y="2075685"/>
                  </a:lnTo>
                  <a:lnTo>
                    <a:pt x="768369" y="2048020"/>
                  </a:lnTo>
                  <a:lnTo>
                    <a:pt x="733501" y="2019633"/>
                  </a:lnTo>
                  <a:lnTo>
                    <a:pt x="699282" y="1990535"/>
                  </a:lnTo>
                  <a:lnTo>
                    <a:pt x="665725" y="1960738"/>
                  </a:lnTo>
                  <a:lnTo>
                    <a:pt x="632842" y="1930254"/>
                  </a:lnTo>
                  <a:lnTo>
                    <a:pt x="600646" y="1899094"/>
                  </a:lnTo>
                  <a:lnTo>
                    <a:pt x="569147" y="1867271"/>
                  </a:lnTo>
                  <a:lnTo>
                    <a:pt x="538358" y="1834795"/>
                  </a:lnTo>
                  <a:lnTo>
                    <a:pt x="508291" y="1801679"/>
                  </a:lnTo>
                  <a:lnTo>
                    <a:pt x="478959" y="1767934"/>
                  </a:lnTo>
                  <a:lnTo>
                    <a:pt x="450374" y="1733572"/>
                  </a:lnTo>
                  <a:lnTo>
                    <a:pt x="422547" y="1698605"/>
                  </a:lnTo>
                  <a:lnTo>
                    <a:pt x="395491" y="1663044"/>
                  </a:lnTo>
                  <a:lnTo>
                    <a:pt x="369217" y="1626902"/>
                  </a:lnTo>
                  <a:lnTo>
                    <a:pt x="343739" y="1590189"/>
                  </a:lnTo>
                  <a:lnTo>
                    <a:pt x="319067" y="1552918"/>
                  </a:lnTo>
                  <a:lnTo>
                    <a:pt x="295215" y="1515101"/>
                  </a:lnTo>
                  <a:lnTo>
                    <a:pt x="272194" y="1476749"/>
                  </a:lnTo>
                  <a:lnTo>
                    <a:pt x="250017" y="1437873"/>
                  </a:lnTo>
                  <a:lnTo>
                    <a:pt x="228694" y="1398486"/>
                  </a:lnTo>
                  <a:lnTo>
                    <a:pt x="208240" y="1358599"/>
                  </a:lnTo>
                  <a:lnTo>
                    <a:pt x="188665" y="1318224"/>
                  </a:lnTo>
                  <a:lnTo>
                    <a:pt x="169982" y="1277373"/>
                  </a:lnTo>
                  <a:lnTo>
                    <a:pt x="152203" y="1236057"/>
                  </a:lnTo>
                  <a:lnTo>
                    <a:pt x="135340" y="1194288"/>
                  </a:lnTo>
                  <a:lnTo>
                    <a:pt x="119406" y="1152079"/>
                  </a:lnTo>
                  <a:lnTo>
                    <a:pt x="104411" y="1109439"/>
                  </a:lnTo>
                  <a:lnTo>
                    <a:pt x="90369" y="1066382"/>
                  </a:lnTo>
                  <a:lnTo>
                    <a:pt x="77291" y="1022919"/>
                  </a:lnTo>
                  <a:lnTo>
                    <a:pt x="65190" y="979062"/>
                  </a:lnTo>
                  <a:lnTo>
                    <a:pt x="54078" y="934823"/>
                  </a:lnTo>
                  <a:lnTo>
                    <a:pt x="43967" y="890212"/>
                  </a:lnTo>
                  <a:lnTo>
                    <a:pt x="34868" y="845242"/>
                  </a:lnTo>
                  <a:lnTo>
                    <a:pt x="26795" y="799925"/>
                  </a:lnTo>
                  <a:lnTo>
                    <a:pt x="19758" y="754272"/>
                  </a:lnTo>
                  <a:lnTo>
                    <a:pt x="13771" y="708296"/>
                  </a:lnTo>
                  <a:lnTo>
                    <a:pt x="8846" y="662007"/>
                  </a:lnTo>
                  <a:lnTo>
                    <a:pt x="4994" y="615417"/>
                  </a:lnTo>
                  <a:lnTo>
                    <a:pt x="2227" y="568539"/>
                  </a:lnTo>
                  <a:lnTo>
                    <a:pt x="558" y="521384"/>
                  </a:lnTo>
                  <a:lnTo>
                    <a:pt x="0" y="473964"/>
                  </a:lnTo>
                  <a:lnTo>
                    <a:pt x="558" y="426543"/>
                  </a:lnTo>
                  <a:lnTo>
                    <a:pt x="2227" y="379388"/>
                  </a:lnTo>
                  <a:lnTo>
                    <a:pt x="4994" y="332510"/>
                  </a:lnTo>
                  <a:lnTo>
                    <a:pt x="8846" y="285920"/>
                  </a:lnTo>
                  <a:lnTo>
                    <a:pt x="13771" y="239631"/>
                  </a:lnTo>
                  <a:lnTo>
                    <a:pt x="19758" y="193655"/>
                  </a:lnTo>
                  <a:lnTo>
                    <a:pt x="26795" y="148002"/>
                  </a:lnTo>
                  <a:lnTo>
                    <a:pt x="34868" y="102685"/>
                  </a:lnTo>
                  <a:lnTo>
                    <a:pt x="43967" y="57715"/>
                  </a:lnTo>
                  <a:lnTo>
                    <a:pt x="54078" y="13104"/>
                  </a:lnTo>
                  <a:lnTo>
                    <a:pt x="57370" y="0"/>
                  </a:lnTo>
                </a:path>
              </a:pathLst>
            </a:custGeom>
            <a:ln w="57150">
              <a:solidFill>
                <a:srgbClr val="97470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86472" y="1897380"/>
              <a:ext cx="4605528" cy="3712463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7668767" y="1941575"/>
              <a:ext cx="4523740" cy="3548379"/>
            </a:xfrm>
            <a:custGeom>
              <a:avLst/>
              <a:gdLst/>
              <a:ahLst/>
              <a:cxnLst/>
              <a:rect l="l" t="t" r="r" b="b"/>
              <a:pathLst>
                <a:path w="4523740" h="3548379">
                  <a:moveTo>
                    <a:pt x="2452116" y="0"/>
                  </a:moveTo>
                  <a:lnTo>
                    <a:pt x="2396607" y="445"/>
                  </a:lnTo>
                  <a:lnTo>
                    <a:pt x="2341401" y="1775"/>
                  </a:lnTo>
                  <a:lnTo>
                    <a:pt x="2286509" y="3981"/>
                  </a:lnTo>
                  <a:lnTo>
                    <a:pt x="2231945" y="7053"/>
                  </a:lnTo>
                  <a:lnTo>
                    <a:pt x="2177721" y="10982"/>
                  </a:lnTo>
                  <a:lnTo>
                    <a:pt x="2123851" y="15758"/>
                  </a:lnTo>
                  <a:lnTo>
                    <a:pt x="2070348" y="21371"/>
                  </a:lnTo>
                  <a:lnTo>
                    <a:pt x="2017224" y="27814"/>
                  </a:lnTo>
                  <a:lnTo>
                    <a:pt x="1964492" y="35075"/>
                  </a:lnTo>
                  <a:lnTo>
                    <a:pt x="1912166" y="43146"/>
                  </a:lnTo>
                  <a:lnTo>
                    <a:pt x="1860259" y="52017"/>
                  </a:lnTo>
                  <a:lnTo>
                    <a:pt x="1808783" y="61680"/>
                  </a:lnTo>
                  <a:lnTo>
                    <a:pt x="1757751" y="72124"/>
                  </a:lnTo>
                  <a:lnTo>
                    <a:pt x="1707177" y="83340"/>
                  </a:lnTo>
                  <a:lnTo>
                    <a:pt x="1657074" y="95319"/>
                  </a:lnTo>
                  <a:lnTo>
                    <a:pt x="1607453" y="108051"/>
                  </a:lnTo>
                  <a:lnTo>
                    <a:pt x="1558329" y="121527"/>
                  </a:lnTo>
                  <a:lnTo>
                    <a:pt x="1509715" y="135738"/>
                  </a:lnTo>
                  <a:lnTo>
                    <a:pt x="1461622" y="150674"/>
                  </a:lnTo>
                  <a:lnTo>
                    <a:pt x="1414065" y="166326"/>
                  </a:lnTo>
                  <a:lnTo>
                    <a:pt x="1367056" y="182685"/>
                  </a:lnTo>
                  <a:lnTo>
                    <a:pt x="1320609" y="199740"/>
                  </a:lnTo>
                  <a:lnTo>
                    <a:pt x="1274735" y="217483"/>
                  </a:lnTo>
                  <a:lnTo>
                    <a:pt x="1229449" y="235905"/>
                  </a:lnTo>
                  <a:lnTo>
                    <a:pt x="1184763" y="254995"/>
                  </a:lnTo>
                  <a:lnTo>
                    <a:pt x="1140690" y="274745"/>
                  </a:lnTo>
                  <a:lnTo>
                    <a:pt x="1097243" y="295145"/>
                  </a:lnTo>
                  <a:lnTo>
                    <a:pt x="1054436" y="316185"/>
                  </a:lnTo>
                  <a:lnTo>
                    <a:pt x="1012280" y="337857"/>
                  </a:lnTo>
                  <a:lnTo>
                    <a:pt x="970790" y="360151"/>
                  </a:lnTo>
                  <a:lnTo>
                    <a:pt x="929977" y="383058"/>
                  </a:lnTo>
                  <a:lnTo>
                    <a:pt x="889856" y="406568"/>
                  </a:lnTo>
                  <a:lnTo>
                    <a:pt x="850438" y="430671"/>
                  </a:lnTo>
                  <a:lnTo>
                    <a:pt x="811738" y="455359"/>
                  </a:lnTo>
                  <a:lnTo>
                    <a:pt x="773767" y="480622"/>
                  </a:lnTo>
                  <a:lnTo>
                    <a:pt x="736539" y="506451"/>
                  </a:lnTo>
                  <a:lnTo>
                    <a:pt x="700068" y="532835"/>
                  </a:lnTo>
                  <a:lnTo>
                    <a:pt x="664365" y="559767"/>
                  </a:lnTo>
                  <a:lnTo>
                    <a:pt x="629444" y="587236"/>
                  </a:lnTo>
                  <a:lnTo>
                    <a:pt x="595318" y="615233"/>
                  </a:lnTo>
                  <a:lnTo>
                    <a:pt x="561999" y="643749"/>
                  </a:lnTo>
                  <a:lnTo>
                    <a:pt x="529502" y="672774"/>
                  </a:lnTo>
                  <a:lnTo>
                    <a:pt x="497838" y="702299"/>
                  </a:lnTo>
                  <a:lnTo>
                    <a:pt x="467021" y="732315"/>
                  </a:lnTo>
                  <a:lnTo>
                    <a:pt x="437064" y="762811"/>
                  </a:lnTo>
                  <a:lnTo>
                    <a:pt x="407979" y="793780"/>
                  </a:lnTo>
                  <a:lnTo>
                    <a:pt x="379780" y="825210"/>
                  </a:lnTo>
                  <a:lnTo>
                    <a:pt x="352480" y="857094"/>
                  </a:lnTo>
                  <a:lnTo>
                    <a:pt x="326092" y="889421"/>
                  </a:lnTo>
                  <a:lnTo>
                    <a:pt x="300628" y="922183"/>
                  </a:lnTo>
                  <a:lnTo>
                    <a:pt x="276101" y="955369"/>
                  </a:lnTo>
                  <a:lnTo>
                    <a:pt x="252525" y="988971"/>
                  </a:lnTo>
                  <a:lnTo>
                    <a:pt x="229913" y="1022978"/>
                  </a:lnTo>
                  <a:lnTo>
                    <a:pt x="208277" y="1057382"/>
                  </a:lnTo>
                  <a:lnTo>
                    <a:pt x="187631" y="1092174"/>
                  </a:lnTo>
                  <a:lnTo>
                    <a:pt x="167987" y="1127343"/>
                  </a:lnTo>
                  <a:lnTo>
                    <a:pt x="149359" y="1162881"/>
                  </a:lnTo>
                  <a:lnTo>
                    <a:pt x="131759" y="1198778"/>
                  </a:lnTo>
                  <a:lnTo>
                    <a:pt x="115201" y="1235025"/>
                  </a:lnTo>
                  <a:lnTo>
                    <a:pt x="99697" y="1271611"/>
                  </a:lnTo>
                  <a:lnTo>
                    <a:pt x="85260" y="1308529"/>
                  </a:lnTo>
                  <a:lnTo>
                    <a:pt x="71904" y="1345768"/>
                  </a:lnTo>
                  <a:lnTo>
                    <a:pt x="59641" y="1383320"/>
                  </a:lnTo>
                  <a:lnTo>
                    <a:pt x="48484" y="1421174"/>
                  </a:lnTo>
                  <a:lnTo>
                    <a:pt x="38447" y="1459322"/>
                  </a:lnTo>
                  <a:lnTo>
                    <a:pt x="29542" y="1497753"/>
                  </a:lnTo>
                  <a:lnTo>
                    <a:pt x="21782" y="1536459"/>
                  </a:lnTo>
                  <a:lnTo>
                    <a:pt x="15180" y="1575430"/>
                  </a:lnTo>
                  <a:lnTo>
                    <a:pt x="9750" y="1614657"/>
                  </a:lnTo>
                  <a:lnTo>
                    <a:pt x="5503" y="1654131"/>
                  </a:lnTo>
                  <a:lnTo>
                    <a:pt x="2454" y="1693841"/>
                  </a:lnTo>
                  <a:lnTo>
                    <a:pt x="615" y="1733779"/>
                  </a:lnTo>
                  <a:lnTo>
                    <a:pt x="0" y="1773936"/>
                  </a:lnTo>
                  <a:lnTo>
                    <a:pt x="615" y="1814092"/>
                  </a:lnTo>
                  <a:lnTo>
                    <a:pt x="2454" y="1854030"/>
                  </a:lnTo>
                  <a:lnTo>
                    <a:pt x="5503" y="1893740"/>
                  </a:lnTo>
                  <a:lnTo>
                    <a:pt x="9750" y="1933214"/>
                  </a:lnTo>
                  <a:lnTo>
                    <a:pt x="15180" y="1972441"/>
                  </a:lnTo>
                  <a:lnTo>
                    <a:pt x="21782" y="2011412"/>
                  </a:lnTo>
                  <a:lnTo>
                    <a:pt x="29542" y="2050118"/>
                  </a:lnTo>
                  <a:lnTo>
                    <a:pt x="38447" y="2088549"/>
                  </a:lnTo>
                  <a:lnTo>
                    <a:pt x="48484" y="2126697"/>
                  </a:lnTo>
                  <a:lnTo>
                    <a:pt x="59641" y="2164551"/>
                  </a:lnTo>
                  <a:lnTo>
                    <a:pt x="71904" y="2202103"/>
                  </a:lnTo>
                  <a:lnTo>
                    <a:pt x="85260" y="2239342"/>
                  </a:lnTo>
                  <a:lnTo>
                    <a:pt x="99697" y="2276260"/>
                  </a:lnTo>
                  <a:lnTo>
                    <a:pt x="115201" y="2312846"/>
                  </a:lnTo>
                  <a:lnTo>
                    <a:pt x="131759" y="2349093"/>
                  </a:lnTo>
                  <a:lnTo>
                    <a:pt x="149359" y="2384990"/>
                  </a:lnTo>
                  <a:lnTo>
                    <a:pt x="167987" y="2420528"/>
                  </a:lnTo>
                  <a:lnTo>
                    <a:pt x="187631" y="2455697"/>
                  </a:lnTo>
                  <a:lnTo>
                    <a:pt x="208277" y="2490489"/>
                  </a:lnTo>
                  <a:lnTo>
                    <a:pt x="229913" y="2524893"/>
                  </a:lnTo>
                  <a:lnTo>
                    <a:pt x="252525" y="2558900"/>
                  </a:lnTo>
                  <a:lnTo>
                    <a:pt x="276101" y="2592502"/>
                  </a:lnTo>
                  <a:lnTo>
                    <a:pt x="300628" y="2625688"/>
                  </a:lnTo>
                  <a:lnTo>
                    <a:pt x="326092" y="2658450"/>
                  </a:lnTo>
                  <a:lnTo>
                    <a:pt x="352480" y="2690777"/>
                  </a:lnTo>
                  <a:lnTo>
                    <a:pt x="379780" y="2722661"/>
                  </a:lnTo>
                  <a:lnTo>
                    <a:pt x="407979" y="2754091"/>
                  </a:lnTo>
                  <a:lnTo>
                    <a:pt x="437064" y="2785060"/>
                  </a:lnTo>
                  <a:lnTo>
                    <a:pt x="467021" y="2815556"/>
                  </a:lnTo>
                  <a:lnTo>
                    <a:pt x="497838" y="2845572"/>
                  </a:lnTo>
                  <a:lnTo>
                    <a:pt x="529502" y="2875097"/>
                  </a:lnTo>
                  <a:lnTo>
                    <a:pt x="561999" y="2904122"/>
                  </a:lnTo>
                  <a:lnTo>
                    <a:pt x="595318" y="2932638"/>
                  </a:lnTo>
                  <a:lnTo>
                    <a:pt x="629444" y="2960635"/>
                  </a:lnTo>
                  <a:lnTo>
                    <a:pt x="664365" y="2988104"/>
                  </a:lnTo>
                  <a:lnTo>
                    <a:pt x="700068" y="3015036"/>
                  </a:lnTo>
                  <a:lnTo>
                    <a:pt x="736539" y="3041420"/>
                  </a:lnTo>
                  <a:lnTo>
                    <a:pt x="773767" y="3067249"/>
                  </a:lnTo>
                  <a:lnTo>
                    <a:pt x="811738" y="3092512"/>
                  </a:lnTo>
                  <a:lnTo>
                    <a:pt x="850438" y="3117200"/>
                  </a:lnTo>
                  <a:lnTo>
                    <a:pt x="889856" y="3141303"/>
                  </a:lnTo>
                  <a:lnTo>
                    <a:pt x="929977" y="3164813"/>
                  </a:lnTo>
                  <a:lnTo>
                    <a:pt x="970790" y="3187720"/>
                  </a:lnTo>
                  <a:lnTo>
                    <a:pt x="1012280" y="3210014"/>
                  </a:lnTo>
                  <a:lnTo>
                    <a:pt x="1054436" y="3231686"/>
                  </a:lnTo>
                  <a:lnTo>
                    <a:pt x="1097243" y="3252726"/>
                  </a:lnTo>
                  <a:lnTo>
                    <a:pt x="1140690" y="3273126"/>
                  </a:lnTo>
                  <a:lnTo>
                    <a:pt x="1184763" y="3292876"/>
                  </a:lnTo>
                  <a:lnTo>
                    <a:pt x="1229449" y="3311966"/>
                  </a:lnTo>
                  <a:lnTo>
                    <a:pt x="1274735" y="3330388"/>
                  </a:lnTo>
                  <a:lnTo>
                    <a:pt x="1320609" y="3348131"/>
                  </a:lnTo>
                  <a:lnTo>
                    <a:pt x="1367056" y="3365186"/>
                  </a:lnTo>
                  <a:lnTo>
                    <a:pt x="1414065" y="3381545"/>
                  </a:lnTo>
                  <a:lnTo>
                    <a:pt x="1461622" y="3397197"/>
                  </a:lnTo>
                  <a:lnTo>
                    <a:pt x="1509715" y="3412133"/>
                  </a:lnTo>
                  <a:lnTo>
                    <a:pt x="1558329" y="3426344"/>
                  </a:lnTo>
                  <a:lnTo>
                    <a:pt x="1607453" y="3439820"/>
                  </a:lnTo>
                  <a:lnTo>
                    <a:pt x="1657074" y="3452552"/>
                  </a:lnTo>
                  <a:lnTo>
                    <a:pt x="1707177" y="3464531"/>
                  </a:lnTo>
                  <a:lnTo>
                    <a:pt x="1757751" y="3475747"/>
                  </a:lnTo>
                  <a:lnTo>
                    <a:pt x="1808783" y="3486191"/>
                  </a:lnTo>
                  <a:lnTo>
                    <a:pt x="1860259" y="3495854"/>
                  </a:lnTo>
                  <a:lnTo>
                    <a:pt x="1912166" y="3504725"/>
                  </a:lnTo>
                  <a:lnTo>
                    <a:pt x="1964492" y="3512796"/>
                  </a:lnTo>
                  <a:lnTo>
                    <a:pt x="2017224" y="3520057"/>
                  </a:lnTo>
                  <a:lnTo>
                    <a:pt x="2070348" y="3526500"/>
                  </a:lnTo>
                  <a:lnTo>
                    <a:pt x="2123851" y="3532113"/>
                  </a:lnTo>
                  <a:lnTo>
                    <a:pt x="2177721" y="3536889"/>
                  </a:lnTo>
                  <a:lnTo>
                    <a:pt x="2231945" y="3540818"/>
                  </a:lnTo>
                  <a:lnTo>
                    <a:pt x="2286509" y="3543890"/>
                  </a:lnTo>
                  <a:lnTo>
                    <a:pt x="2341401" y="3546096"/>
                  </a:lnTo>
                  <a:lnTo>
                    <a:pt x="2396607" y="3547426"/>
                  </a:lnTo>
                  <a:lnTo>
                    <a:pt x="2452116" y="3547872"/>
                  </a:lnTo>
                  <a:lnTo>
                    <a:pt x="2507624" y="3547426"/>
                  </a:lnTo>
                  <a:lnTo>
                    <a:pt x="2562830" y="3546096"/>
                  </a:lnTo>
                  <a:lnTo>
                    <a:pt x="2617722" y="3543890"/>
                  </a:lnTo>
                  <a:lnTo>
                    <a:pt x="2672286" y="3540818"/>
                  </a:lnTo>
                  <a:lnTo>
                    <a:pt x="2726510" y="3536889"/>
                  </a:lnTo>
                  <a:lnTo>
                    <a:pt x="2780380" y="3532113"/>
                  </a:lnTo>
                  <a:lnTo>
                    <a:pt x="2833883" y="3526500"/>
                  </a:lnTo>
                  <a:lnTo>
                    <a:pt x="2887007" y="3520057"/>
                  </a:lnTo>
                  <a:lnTo>
                    <a:pt x="2939739" y="3512796"/>
                  </a:lnTo>
                  <a:lnTo>
                    <a:pt x="2992065" y="3504725"/>
                  </a:lnTo>
                  <a:lnTo>
                    <a:pt x="3043972" y="3495854"/>
                  </a:lnTo>
                  <a:lnTo>
                    <a:pt x="3095448" y="3486191"/>
                  </a:lnTo>
                  <a:lnTo>
                    <a:pt x="3146480" y="3475747"/>
                  </a:lnTo>
                  <a:lnTo>
                    <a:pt x="3197054" y="3464531"/>
                  </a:lnTo>
                  <a:lnTo>
                    <a:pt x="3247157" y="3452552"/>
                  </a:lnTo>
                  <a:lnTo>
                    <a:pt x="3296778" y="3439820"/>
                  </a:lnTo>
                  <a:lnTo>
                    <a:pt x="3345902" y="3426344"/>
                  </a:lnTo>
                  <a:lnTo>
                    <a:pt x="3394516" y="3412133"/>
                  </a:lnTo>
                  <a:lnTo>
                    <a:pt x="3442609" y="3397197"/>
                  </a:lnTo>
                  <a:lnTo>
                    <a:pt x="3490166" y="3381545"/>
                  </a:lnTo>
                  <a:lnTo>
                    <a:pt x="3537175" y="3365186"/>
                  </a:lnTo>
                  <a:lnTo>
                    <a:pt x="3583622" y="3348131"/>
                  </a:lnTo>
                  <a:lnTo>
                    <a:pt x="3629496" y="3330388"/>
                  </a:lnTo>
                  <a:lnTo>
                    <a:pt x="3674782" y="3311966"/>
                  </a:lnTo>
                  <a:lnTo>
                    <a:pt x="3719468" y="3292876"/>
                  </a:lnTo>
                  <a:lnTo>
                    <a:pt x="3763541" y="3273126"/>
                  </a:lnTo>
                  <a:lnTo>
                    <a:pt x="3806988" y="3252726"/>
                  </a:lnTo>
                  <a:lnTo>
                    <a:pt x="3849795" y="3231686"/>
                  </a:lnTo>
                  <a:lnTo>
                    <a:pt x="3891951" y="3210014"/>
                  </a:lnTo>
                  <a:lnTo>
                    <a:pt x="3933441" y="3187720"/>
                  </a:lnTo>
                  <a:lnTo>
                    <a:pt x="3974254" y="3164813"/>
                  </a:lnTo>
                  <a:lnTo>
                    <a:pt x="4014375" y="3141303"/>
                  </a:lnTo>
                  <a:lnTo>
                    <a:pt x="4053793" y="3117200"/>
                  </a:lnTo>
                  <a:lnTo>
                    <a:pt x="4092493" y="3092512"/>
                  </a:lnTo>
                  <a:lnTo>
                    <a:pt x="4130464" y="3067249"/>
                  </a:lnTo>
                  <a:lnTo>
                    <a:pt x="4167692" y="3041420"/>
                  </a:lnTo>
                  <a:lnTo>
                    <a:pt x="4204163" y="3015036"/>
                  </a:lnTo>
                  <a:lnTo>
                    <a:pt x="4239866" y="2988104"/>
                  </a:lnTo>
                  <a:lnTo>
                    <a:pt x="4274787" y="2960635"/>
                  </a:lnTo>
                  <a:lnTo>
                    <a:pt x="4308913" y="2932638"/>
                  </a:lnTo>
                  <a:lnTo>
                    <a:pt x="4342232" y="2904122"/>
                  </a:lnTo>
                  <a:lnTo>
                    <a:pt x="4374729" y="2875097"/>
                  </a:lnTo>
                  <a:lnTo>
                    <a:pt x="4406393" y="2845572"/>
                  </a:lnTo>
                  <a:lnTo>
                    <a:pt x="4437210" y="2815556"/>
                  </a:lnTo>
                  <a:lnTo>
                    <a:pt x="4467167" y="2785060"/>
                  </a:lnTo>
                  <a:lnTo>
                    <a:pt x="4496252" y="2754091"/>
                  </a:lnTo>
                  <a:lnTo>
                    <a:pt x="4523232" y="2724020"/>
                  </a:lnTo>
                  <a:lnTo>
                    <a:pt x="4523232" y="823851"/>
                  </a:lnTo>
                  <a:lnTo>
                    <a:pt x="4496252" y="793780"/>
                  </a:lnTo>
                  <a:lnTo>
                    <a:pt x="4467167" y="762811"/>
                  </a:lnTo>
                  <a:lnTo>
                    <a:pt x="4437210" y="732315"/>
                  </a:lnTo>
                  <a:lnTo>
                    <a:pt x="4406393" y="702299"/>
                  </a:lnTo>
                  <a:lnTo>
                    <a:pt x="4374729" y="672774"/>
                  </a:lnTo>
                  <a:lnTo>
                    <a:pt x="4342232" y="643749"/>
                  </a:lnTo>
                  <a:lnTo>
                    <a:pt x="4308913" y="615233"/>
                  </a:lnTo>
                  <a:lnTo>
                    <a:pt x="4274787" y="587236"/>
                  </a:lnTo>
                  <a:lnTo>
                    <a:pt x="4239866" y="559767"/>
                  </a:lnTo>
                  <a:lnTo>
                    <a:pt x="4204163" y="532835"/>
                  </a:lnTo>
                  <a:lnTo>
                    <a:pt x="4167692" y="506451"/>
                  </a:lnTo>
                  <a:lnTo>
                    <a:pt x="4130464" y="480622"/>
                  </a:lnTo>
                  <a:lnTo>
                    <a:pt x="4092493" y="455359"/>
                  </a:lnTo>
                  <a:lnTo>
                    <a:pt x="4053793" y="430671"/>
                  </a:lnTo>
                  <a:lnTo>
                    <a:pt x="4014375" y="406568"/>
                  </a:lnTo>
                  <a:lnTo>
                    <a:pt x="3974254" y="383058"/>
                  </a:lnTo>
                  <a:lnTo>
                    <a:pt x="3933441" y="360151"/>
                  </a:lnTo>
                  <a:lnTo>
                    <a:pt x="3891951" y="337857"/>
                  </a:lnTo>
                  <a:lnTo>
                    <a:pt x="3849795" y="316185"/>
                  </a:lnTo>
                  <a:lnTo>
                    <a:pt x="3806988" y="295145"/>
                  </a:lnTo>
                  <a:lnTo>
                    <a:pt x="3763541" y="274745"/>
                  </a:lnTo>
                  <a:lnTo>
                    <a:pt x="3719468" y="254995"/>
                  </a:lnTo>
                  <a:lnTo>
                    <a:pt x="3674782" y="235905"/>
                  </a:lnTo>
                  <a:lnTo>
                    <a:pt x="3629496" y="217483"/>
                  </a:lnTo>
                  <a:lnTo>
                    <a:pt x="3583622" y="199740"/>
                  </a:lnTo>
                  <a:lnTo>
                    <a:pt x="3537175" y="182685"/>
                  </a:lnTo>
                  <a:lnTo>
                    <a:pt x="3490166" y="166326"/>
                  </a:lnTo>
                  <a:lnTo>
                    <a:pt x="3442609" y="150674"/>
                  </a:lnTo>
                  <a:lnTo>
                    <a:pt x="3394516" y="135738"/>
                  </a:lnTo>
                  <a:lnTo>
                    <a:pt x="3345902" y="121527"/>
                  </a:lnTo>
                  <a:lnTo>
                    <a:pt x="3296778" y="108051"/>
                  </a:lnTo>
                  <a:lnTo>
                    <a:pt x="3247157" y="95319"/>
                  </a:lnTo>
                  <a:lnTo>
                    <a:pt x="3197054" y="83340"/>
                  </a:lnTo>
                  <a:lnTo>
                    <a:pt x="3146480" y="72124"/>
                  </a:lnTo>
                  <a:lnTo>
                    <a:pt x="3095448" y="61680"/>
                  </a:lnTo>
                  <a:lnTo>
                    <a:pt x="3043972" y="52017"/>
                  </a:lnTo>
                  <a:lnTo>
                    <a:pt x="2992065" y="43146"/>
                  </a:lnTo>
                  <a:lnTo>
                    <a:pt x="2939739" y="35075"/>
                  </a:lnTo>
                  <a:lnTo>
                    <a:pt x="2887007" y="27814"/>
                  </a:lnTo>
                  <a:lnTo>
                    <a:pt x="2833883" y="21371"/>
                  </a:lnTo>
                  <a:lnTo>
                    <a:pt x="2780380" y="15758"/>
                  </a:lnTo>
                  <a:lnTo>
                    <a:pt x="2726510" y="10982"/>
                  </a:lnTo>
                  <a:lnTo>
                    <a:pt x="2672286" y="7053"/>
                  </a:lnTo>
                  <a:lnTo>
                    <a:pt x="2617722" y="3981"/>
                  </a:lnTo>
                  <a:lnTo>
                    <a:pt x="2562830" y="1775"/>
                  </a:lnTo>
                  <a:lnTo>
                    <a:pt x="2507624" y="445"/>
                  </a:lnTo>
                  <a:lnTo>
                    <a:pt x="24521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7668767" y="1941575"/>
              <a:ext cx="4523740" cy="3548379"/>
            </a:xfrm>
            <a:custGeom>
              <a:avLst/>
              <a:gdLst/>
              <a:ahLst/>
              <a:cxnLst/>
              <a:rect l="l" t="t" r="r" b="b"/>
              <a:pathLst>
                <a:path w="4523740" h="3548379">
                  <a:moveTo>
                    <a:pt x="4523232" y="2724020"/>
                  </a:moveTo>
                  <a:lnTo>
                    <a:pt x="4496252" y="2754091"/>
                  </a:lnTo>
                  <a:lnTo>
                    <a:pt x="4467167" y="2785060"/>
                  </a:lnTo>
                  <a:lnTo>
                    <a:pt x="4437210" y="2815556"/>
                  </a:lnTo>
                  <a:lnTo>
                    <a:pt x="4406393" y="2845572"/>
                  </a:lnTo>
                  <a:lnTo>
                    <a:pt x="4374729" y="2875097"/>
                  </a:lnTo>
                  <a:lnTo>
                    <a:pt x="4342232" y="2904122"/>
                  </a:lnTo>
                  <a:lnTo>
                    <a:pt x="4308913" y="2932638"/>
                  </a:lnTo>
                  <a:lnTo>
                    <a:pt x="4274787" y="2960635"/>
                  </a:lnTo>
                  <a:lnTo>
                    <a:pt x="4239866" y="2988104"/>
                  </a:lnTo>
                  <a:lnTo>
                    <a:pt x="4204163" y="3015036"/>
                  </a:lnTo>
                  <a:lnTo>
                    <a:pt x="4167692" y="3041420"/>
                  </a:lnTo>
                  <a:lnTo>
                    <a:pt x="4130464" y="3067249"/>
                  </a:lnTo>
                  <a:lnTo>
                    <a:pt x="4092493" y="3092512"/>
                  </a:lnTo>
                  <a:lnTo>
                    <a:pt x="4053793" y="3117200"/>
                  </a:lnTo>
                  <a:lnTo>
                    <a:pt x="4014375" y="3141303"/>
                  </a:lnTo>
                  <a:lnTo>
                    <a:pt x="3974254" y="3164813"/>
                  </a:lnTo>
                  <a:lnTo>
                    <a:pt x="3933441" y="3187720"/>
                  </a:lnTo>
                  <a:lnTo>
                    <a:pt x="3891951" y="3210014"/>
                  </a:lnTo>
                  <a:lnTo>
                    <a:pt x="3849795" y="3231686"/>
                  </a:lnTo>
                  <a:lnTo>
                    <a:pt x="3806988" y="3252726"/>
                  </a:lnTo>
                  <a:lnTo>
                    <a:pt x="3763541" y="3273126"/>
                  </a:lnTo>
                  <a:lnTo>
                    <a:pt x="3719468" y="3292876"/>
                  </a:lnTo>
                  <a:lnTo>
                    <a:pt x="3674782" y="3311966"/>
                  </a:lnTo>
                  <a:lnTo>
                    <a:pt x="3629496" y="3330388"/>
                  </a:lnTo>
                  <a:lnTo>
                    <a:pt x="3583622" y="3348131"/>
                  </a:lnTo>
                  <a:lnTo>
                    <a:pt x="3537175" y="3365186"/>
                  </a:lnTo>
                  <a:lnTo>
                    <a:pt x="3490166" y="3381545"/>
                  </a:lnTo>
                  <a:lnTo>
                    <a:pt x="3442609" y="3397197"/>
                  </a:lnTo>
                  <a:lnTo>
                    <a:pt x="3394516" y="3412133"/>
                  </a:lnTo>
                  <a:lnTo>
                    <a:pt x="3345902" y="3426344"/>
                  </a:lnTo>
                  <a:lnTo>
                    <a:pt x="3296778" y="3439820"/>
                  </a:lnTo>
                  <a:lnTo>
                    <a:pt x="3247157" y="3452552"/>
                  </a:lnTo>
                  <a:lnTo>
                    <a:pt x="3197054" y="3464531"/>
                  </a:lnTo>
                  <a:lnTo>
                    <a:pt x="3146480" y="3475747"/>
                  </a:lnTo>
                  <a:lnTo>
                    <a:pt x="3095448" y="3486191"/>
                  </a:lnTo>
                  <a:lnTo>
                    <a:pt x="3043972" y="3495854"/>
                  </a:lnTo>
                  <a:lnTo>
                    <a:pt x="2992065" y="3504725"/>
                  </a:lnTo>
                  <a:lnTo>
                    <a:pt x="2939739" y="3512796"/>
                  </a:lnTo>
                  <a:lnTo>
                    <a:pt x="2887007" y="3520057"/>
                  </a:lnTo>
                  <a:lnTo>
                    <a:pt x="2833883" y="3526500"/>
                  </a:lnTo>
                  <a:lnTo>
                    <a:pt x="2780380" y="3532113"/>
                  </a:lnTo>
                  <a:lnTo>
                    <a:pt x="2726510" y="3536889"/>
                  </a:lnTo>
                  <a:lnTo>
                    <a:pt x="2672286" y="3540818"/>
                  </a:lnTo>
                  <a:lnTo>
                    <a:pt x="2617722" y="3543890"/>
                  </a:lnTo>
                  <a:lnTo>
                    <a:pt x="2562830" y="3546096"/>
                  </a:lnTo>
                  <a:lnTo>
                    <a:pt x="2507624" y="3547426"/>
                  </a:lnTo>
                  <a:lnTo>
                    <a:pt x="2452116" y="3547872"/>
                  </a:lnTo>
                  <a:lnTo>
                    <a:pt x="2396607" y="3547426"/>
                  </a:lnTo>
                  <a:lnTo>
                    <a:pt x="2341401" y="3546096"/>
                  </a:lnTo>
                  <a:lnTo>
                    <a:pt x="2286509" y="3543890"/>
                  </a:lnTo>
                  <a:lnTo>
                    <a:pt x="2231945" y="3540818"/>
                  </a:lnTo>
                  <a:lnTo>
                    <a:pt x="2177721" y="3536889"/>
                  </a:lnTo>
                  <a:lnTo>
                    <a:pt x="2123851" y="3532113"/>
                  </a:lnTo>
                  <a:lnTo>
                    <a:pt x="2070348" y="3526500"/>
                  </a:lnTo>
                  <a:lnTo>
                    <a:pt x="2017224" y="3520057"/>
                  </a:lnTo>
                  <a:lnTo>
                    <a:pt x="1964492" y="3512796"/>
                  </a:lnTo>
                  <a:lnTo>
                    <a:pt x="1912166" y="3504725"/>
                  </a:lnTo>
                  <a:lnTo>
                    <a:pt x="1860259" y="3495854"/>
                  </a:lnTo>
                  <a:lnTo>
                    <a:pt x="1808783" y="3486191"/>
                  </a:lnTo>
                  <a:lnTo>
                    <a:pt x="1757751" y="3475747"/>
                  </a:lnTo>
                  <a:lnTo>
                    <a:pt x="1707177" y="3464531"/>
                  </a:lnTo>
                  <a:lnTo>
                    <a:pt x="1657074" y="3452552"/>
                  </a:lnTo>
                  <a:lnTo>
                    <a:pt x="1607453" y="3439820"/>
                  </a:lnTo>
                  <a:lnTo>
                    <a:pt x="1558329" y="3426344"/>
                  </a:lnTo>
                  <a:lnTo>
                    <a:pt x="1509715" y="3412133"/>
                  </a:lnTo>
                  <a:lnTo>
                    <a:pt x="1461622" y="3397197"/>
                  </a:lnTo>
                  <a:lnTo>
                    <a:pt x="1414065" y="3381545"/>
                  </a:lnTo>
                  <a:lnTo>
                    <a:pt x="1367056" y="3365186"/>
                  </a:lnTo>
                  <a:lnTo>
                    <a:pt x="1320609" y="3348131"/>
                  </a:lnTo>
                  <a:lnTo>
                    <a:pt x="1274735" y="3330388"/>
                  </a:lnTo>
                  <a:lnTo>
                    <a:pt x="1229449" y="3311966"/>
                  </a:lnTo>
                  <a:lnTo>
                    <a:pt x="1184763" y="3292876"/>
                  </a:lnTo>
                  <a:lnTo>
                    <a:pt x="1140690" y="3273126"/>
                  </a:lnTo>
                  <a:lnTo>
                    <a:pt x="1097243" y="3252726"/>
                  </a:lnTo>
                  <a:lnTo>
                    <a:pt x="1054436" y="3231686"/>
                  </a:lnTo>
                  <a:lnTo>
                    <a:pt x="1012280" y="3210014"/>
                  </a:lnTo>
                  <a:lnTo>
                    <a:pt x="970790" y="3187720"/>
                  </a:lnTo>
                  <a:lnTo>
                    <a:pt x="929977" y="3164813"/>
                  </a:lnTo>
                  <a:lnTo>
                    <a:pt x="889856" y="3141303"/>
                  </a:lnTo>
                  <a:lnTo>
                    <a:pt x="850438" y="3117200"/>
                  </a:lnTo>
                  <a:lnTo>
                    <a:pt x="811738" y="3092512"/>
                  </a:lnTo>
                  <a:lnTo>
                    <a:pt x="773767" y="3067249"/>
                  </a:lnTo>
                  <a:lnTo>
                    <a:pt x="736539" y="3041420"/>
                  </a:lnTo>
                  <a:lnTo>
                    <a:pt x="700068" y="3015036"/>
                  </a:lnTo>
                  <a:lnTo>
                    <a:pt x="664365" y="2988104"/>
                  </a:lnTo>
                  <a:lnTo>
                    <a:pt x="629444" y="2960635"/>
                  </a:lnTo>
                  <a:lnTo>
                    <a:pt x="595318" y="2932638"/>
                  </a:lnTo>
                  <a:lnTo>
                    <a:pt x="561999" y="2904122"/>
                  </a:lnTo>
                  <a:lnTo>
                    <a:pt x="529502" y="2875097"/>
                  </a:lnTo>
                  <a:lnTo>
                    <a:pt x="497838" y="2845572"/>
                  </a:lnTo>
                  <a:lnTo>
                    <a:pt x="467021" y="2815556"/>
                  </a:lnTo>
                  <a:lnTo>
                    <a:pt x="437064" y="2785060"/>
                  </a:lnTo>
                  <a:lnTo>
                    <a:pt x="407979" y="2754091"/>
                  </a:lnTo>
                  <a:lnTo>
                    <a:pt x="379780" y="2722661"/>
                  </a:lnTo>
                  <a:lnTo>
                    <a:pt x="352480" y="2690777"/>
                  </a:lnTo>
                  <a:lnTo>
                    <a:pt x="326092" y="2658450"/>
                  </a:lnTo>
                  <a:lnTo>
                    <a:pt x="300628" y="2625688"/>
                  </a:lnTo>
                  <a:lnTo>
                    <a:pt x="276101" y="2592502"/>
                  </a:lnTo>
                  <a:lnTo>
                    <a:pt x="252525" y="2558900"/>
                  </a:lnTo>
                  <a:lnTo>
                    <a:pt x="229913" y="2524893"/>
                  </a:lnTo>
                  <a:lnTo>
                    <a:pt x="208277" y="2490489"/>
                  </a:lnTo>
                  <a:lnTo>
                    <a:pt x="187631" y="2455697"/>
                  </a:lnTo>
                  <a:lnTo>
                    <a:pt x="167987" y="2420528"/>
                  </a:lnTo>
                  <a:lnTo>
                    <a:pt x="149359" y="2384990"/>
                  </a:lnTo>
                  <a:lnTo>
                    <a:pt x="131759" y="2349093"/>
                  </a:lnTo>
                  <a:lnTo>
                    <a:pt x="115201" y="2312846"/>
                  </a:lnTo>
                  <a:lnTo>
                    <a:pt x="99697" y="2276260"/>
                  </a:lnTo>
                  <a:lnTo>
                    <a:pt x="85260" y="2239342"/>
                  </a:lnTo>
                  <a:lnTo>
                    <a:pt x="71904" y="2202103"/>
                  </a:lnTo>
                  <a:lnTo>
                    <a:pt x="59641" y="2164551"/>
                  </a:lnTo>
                  <a:lnTo>
                    <a:pt x="48484" y="2126697"/>
                  </a:lnTo>
                  <a:lnTo>
                    <a:pt x="38447" y="2088549"/>
                  </a:lnTo>
                  <a:lnTo>
                    <a:pt x="29542" y="2050118"/>
                  </a:lnTo>
                  <a:lnTo>
                    <a:pt x="21782" y="2011412"/>
                  </a:lnTo>
                  <a:lnTo>
                    <a:pt x="15180" y="1972441"/>
                  </a:lnTo>
                  <a:lnTo>
                    <a:pt x="9750" y="1933214"/>
                  </a:lnTo>
                  <a:lnTo>
                    <a:pt x="5503" y="1893740"/>
                  </a:lnTo>
                  <a:lnTo>
                    <a:pt x="2454" y="1854030"/>
                  </a:lnTo>
                  <a:lnTo>
                    <a:pt x="615" y="1814092"/>
                  </a:lnTo>
                  <a:lnTo>
                    <a:pt x="0" y="1773936"/>
                  </a:lnTo>
                  <a:lnTo>
                    <a:pt x="615" y="1733779"/>
                  </a:lnTo>
                  <a:lnTo>
                    <a:pt x="2454" y="1693841"/>
                  </a:lnTo>
                  <a:lnTo>
                    <a:pt x="5503" y="1654131"/>
                  </a:lnTo>
                  <a:lnTo>
                    <a:pt x="9750" y="1614657"/>
                  </a:lnTo>
                  <a:lnTo>
                    <a:pt x="15180" y="1575430"/>
                  </a:lnTo>
                  <a:lnTo>
                    <a:pt x="21782" y="1536459"/>
                  </a:lnTo>
                  <a:lnTo>
                    <a:pt x="29542" y="1497753"/>
                  </a:lnTo>
                  <a:lnTo>
                    <a:pt x="38447" y="1459322"/>
                  </a:lnTo>
                  <a:lnTo>
                    <a:pt x="48484" y="1421174"/>
                  </a:lnTo>
                  <a:lnTo>
                    <a:pt x="59641" y="1383320"/>
                  </a:lnTo>
                  <a:lnTo>
                    <a:pt x="71904" y="1345768"/>
                  </a:lnTo>
                  <a:lnTo>
                    <a:pt x="85260" y="1308529"/>
                  </a:lnTo>
                  <a:lnTo>
                    <a:pt x="99697" y="1271611"/>
                  </a:lnTo>
                  <a:lnTo>
                    <a:pt x="115201" y="1235025"/>
                  </a:lnTo>
                  <a:lnTo>
                    <a:pt x="131759" y="1198778"/>
                  </a:lnTo>
                  <a:lnTo>
                    <a:pt x="149359" y="1162881"/>
                  </a:lnTo>
                  <a:lnTo>
                    <a:pt x="167987" y="1127343"/>
                  </a:lnTo>
                  <a:lnTo>
                    <a:pt x="187631" y="1092174"/>
                  </a:lnTo>
                  <a:lnTo>
                    <a:pt x="208277" y="1057382"/>
                  </a:lnTo>
                  <a:lnTo>
                    <a:pt x="229913" y="1022978"/>
                  </a:lnTo>
                  <a:lnTo>
                    <a:pt x="252525" y="988971"/>
                  </a:lnTo>
                  <a:lnTo>
                    <a:pt x="276101" y="955369"/>
                  </a:lnTo>
                  <a:lnTo>
                    <a:pt x="300628" y="922183"/>
                  </a:lnTo>
                  <a:lnTo>
                    <a:pt x="326092" y="889421"/>
                  </a:lnTo>
                  <a:lnTo>
                    <a:pt x="352480" y="857094"/>
                  </a:lnTo>
                  <a:lnTo>
                    <a:pt x="379780" y="825210"/>
                  </a:lnTo>
                  <a:lnTo>
                    <a:pt x="407979" y="793780"/>
                  </a:lnTo>
                  <a:lnTo>
                    <a:pt x="437064" y="762811"/>
                  </a:lnTo>
                  <a:lnTo>
                    <a:pt x="467021" y="732315"/>
                  </a:lnTo>
                  <a:lnTo>
                    <a:pt x="497838" y="702299"/>
                  </a:lnTo>
                  <a:lnTo>
                    <a:pt x="529502" y="672774"/>
                  </a:lnTo>
                  <a:lnTo>
                    <a:pt x="561999" y="643749"/>
                  </a:lnTo>
                  <a:lnTo>
                    <a:pt x="595318" y="615233"/>
                  </a:lnTo>
                  <a:lnTo>
                    <a:pt x="629444" y="587236"/>
                  </a:lnTo>
                  <a:lnTo>
                    <a:pt x="664365" y="559767"/>
                  </a:lnTo>
                  <a:lnTo>
                    <a:pt x="700068" y="532835"/>
                  </a:lnTo>
                  <a:lnTo>
                    <a:pt x="736539" y="506451"/>
                  </a:lnTo>
                  <a:lnTo>
                    <a:pt x="773767" y="480622"/>
                  </a:lnTo>
                  <a:lnTo>
                    <a:pt x="811738" y="455359"/>
                  </a:lnTo>
                  <a:lnTo>
                    <a:pt x="850438" y="430671"/>
                  </a:lnTo>
                  <a:lnTo>
                    <a:pt x="889856" y="406568"/>
                  </a:lnTo>
                  <a:lnTo>
                    <a:pt x="929977" y="383058"/>
                  </a:lnTo>
                  <a:lnTo>
                    <a:pt x="970790" y="360151"/>
                  </a:lnTo>
                  <a:lnTo>
                    <a:pt x="1012280" y="337857"/>
                  </a:lnTo>
                  <a:lnTo>
                    <a:pt x="1054436" y="316185"/>
                  </a:lnTo>
                  <a:lnTo>
                    <a:pt x="1097243" y="295145"/>
                  </a:lnTo>
                  <a:lnTo>
                    <a:pt x="1140690" y="274745"/>
                  </a:lnTo>
                  <a:lnTo>
                    <a:pt x="1184763" y="254995"/>
                  </a:lnTo>
                  <a:lnTo>
                    <a:pt x="1229449" y="235905"/>
                  </a:lnTo>
                  <a:lnTo>
                    <a:pt x="1274735" y="217483"/>
                  </a:lnTo>
                  <a:lnTo>
                    <a:pt x="1320609" y="199740"/>
                  </a:lnTo>
                  <a:lnTo>
                    <a:pt x="1367056" y="182685"/>
                  </a:lnTo>
                  <a:lnTo>
                    <a:pt x="1414065" y="166326"/>
                  </a:lnTo>
                  <a:lnTo>
                    <a:pt x="1461622" y="150674"/>
                  </a:lnTo>
                  <a:lnTo>
                    <a:pt x="1509715" y="135738"/>
                  </a:lnTo>
                  <a:lnTo>
                    <a:pt x="1558329" y="121527"/>
                  </a:lnTo>
                  <a:lnTo>
                    <a:pt x="1607453" y="108051"/>
                  </a:lnTo>
                  <a:lnTo>
                    <a:pt x="1657074" y="95319"/>
                  </a:lnTo>
                  <a:lnTo>
                    <a:pt x="1707177" y="83340"/>
                  </a:lnTo>
                  <a:lnTo>
                    <a:pt x="1757751" y="72124"/>
                  </a:lnTo>
                  <a:lnTo>
                    <a:pt x="1808783" y="61680"/>
                  </a:lnTo>
                  <a:lnTo>
                    <a:pt x="1860259" y="52017"/>
                  </a:lnTo>
                  <a:lnTo>
                    <a:pt x="1912166" y="43146"/>
                  </a:lnTo>
                  <a:lnTo>
                    <a:pt x="1964492" y="35075"/>
                  </a:lnTo>
                  <a:lnTo>
                    <a:pt x="2017224" y="27814"/>
                  </a:lnTo>
                  <a:lnTo>
                    <a:pt x="2070348" y="21371"/>
                  </a:lnTo>
                  <a:lnTo>
                    <a:pt x="2123851" y="15758"/>
                  </a:lnTo>
                  <a:lnTo>
                    <a:pt x="2177721" y="10982"/>
                  </a:lnTo>
                  <a:lnTo>
                    <a:pt x="2231945" y="7053"/>
                  </a:lnTo>
                  <a:lnTo>
                    <a:pt x="2286509" y="3981"/>
                  </a:lnTo>
                  <a:lnTo>
                    <a:pt x="2341401" y="1775"/>
                  </a:lnTo>
                  <a:lnTo>
                    <a:pt x="2396607" y="445"/>
                  </a:lnTo>
                  <a:lnTo>
                    <a:pt x="2452116" y="0"/>
                  </a:lnTo>
                  <a:lnTo>
                    <a:pt x="2507624" y="445"/>
                  </a:lnTo>
                  <a:lnTo>
                    <a:pt x="2562830" y="1775"/>
                  </a:lnTo>
                  <a:lnTo>
                    <a:pt x="2617722" y="3981"/>
                  </a:lnTo>
                  <a:lnTo>
                    <a:pt x="2672286" y="7053"/>
                  </a:lnTo>
                  <a:lnTo>
                    <a:pt x="2726510" y="10982"/>
                  </a:lnTo>
                  <a:lnTo>
                    <a:pt x="2780380" y="15758"/>
                  </a:lnTo>
                  <a:lnTo>
                    <a:pt x="2833883" y="21371"/>
                  </a:lnTo>
                  <a:lnTo>
                    <a:pt x="2887007" y="27814"/>
                  </a:lnTo>
                  <a:lnTo>
                    <a:pt x="2939739" y="35075"/>
                  </a:lnTo>
                  <a:lnTo>
                    <a:pt x="2992065" y="43146"/>
                  </a:lnTo>
                  <a:lnTo>
                    <a:pt x="3043972" y="52017"/>
                  </a:lnTo>
                  <a:lnTo>
                    <a:pt x="3095448" y="61680"/>
                  </a:lnTo>
                  <a:lnTo>
                    <a:pt x="3146480" y="72124"/>
                  </a:lnTo>
                  <a:lnTo>
                    <a:pt x="3197054" y="83340"/>
                  </a:lnTo>
                  <a:lnTo>
                    <a:pt x="3247157" y="95319"/>
                  </a:lnTo>
                  <a:lnTo>
                    <a:pt x="3296778" y="108051"/>
                  </a:lnTo>
                  <a:lnTo>
                    <a:pt x="3345902" y="121527"/>
                  </a:lnTo>
                  <a:lnTo>
                    <a:pt x="3394516" y="135738"/>
                  </a:lnTo>
                  <a:lnTo>
                    <a:pt x="3442609" y="150674"/>
                  </a:lnTo>
                  <a:lnTo>
                    <a:pt x="3490166" y="166326"/>
                  </a:lnTo>
                  <a:lnTo>
                    <a:pt x="3537175" y="182685"/>
                  </a:lnTo>
                  <a:lnTo>
                    <a:pt x="3583622" y="199740"/>
                  </a:lnTo>
                  <a:lnTo>
                    <a:pt x="3629496" y="217483"/>
                  </a:lnTo>
                  <a:lnTo>
                    <a:pt x="3674782" y="235905"/>
                  </a:lnTo>
                  <a:lnTo>
                    <a:pt x="3719468" y="254995"/>
                  </a:lnTo>
                  <a:lnTo>
                    <a:pt x="3763541" y="274745"/>
                  </a:lnTo>
                  <a:lnTo>
                    <a:pt x="3806988" y="295145"/>
                  </a:lnTo>
                  <a:lnTo>
                    <a:pt x="3849795" y="316185"/>
                  </a:lnTo>
                  <a:lnTo>
                    <a:pt x="3891951" y="337857"/>
                  </a:lnTo>
                  <a:lnTo>
                    <a:pt x="3933441" y="360151"/>
                  </a:lnTo>
                  <a:lnTo>
                    <a:pt x="3974254" y="383058"/>
                  </a:lnTo>
                  <a:lnTo>
                    <a:pt x="4014375" y="406568"/>
                  </a:lnTo>
                  <a:lnTo>
                    <a:pt x="4053793" y="430671"/>
                  </a:lnTo>
                  <a:lnTo>
                    <a:pt x="4092493" y="455359"/>
                  </a:lnTo>
                  <a:lnTo>
                    <a:pt x="4130464" y="480622"/>
                  </a:lnTo>
                  <a:lnTo>
                    <a:pt x="4167692" y="506451"/>
                  </a:lnTo>
                  <a:lnTo>
                    <a:pt x="4204163" y="532835"/>
                  </a:lnTo>
                  <a:lnTo>
                    <a:pt x="4239866" y="559767"/>
                  </a:lnTo>
                  <a:lnTo>
                    <a:pt x="4274787" y="587236"/>
                  </a:lnTo>
                  <a:lnTo>
                    <a:pt x="4308913" y="615233"/>
                  </a:lnTo>
                  <a:lnTo>
                    <a:pt x="4342232" y="643749"/>
                  </a:lnTo>
                  <a:lnTo>
                    <a:pt x="4374729" y="672774"/>
                  </a:lnTo>
                  <a:lnTo>
                    <a:pt x="4406393" y="702299"/>
                  </a:lnTo>
                  <a:lnTo>
                    <a:pt x="4437210" y="732315"/>
                  </a:lnTo>
                  <a:lnTo>
                    <a:pt x="4467167" y="762811"/>
                  </a:lnTo>
                  <a:lnTo>
                    <a:pt x="4496252" y="793780"/>
                  </a:lnTo>
                  <a:lnTo>
                    <a:pt x="4523232" y="823851"/>
                  </a:lnTo>
                </a:path>
              </a:pathLst>
            </a:custGeom>
            <a:ln w="57150">
              <a:solidFill>
                <a:srgbClr val="30859C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210044" y="4102608"/>
              <a:ext cx="4981955" cy="2755392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7292339" y="4146804"/>
              <a:ext cx="4899660" cy="2711450"/>
            </a:xfrm>
            <a:custGeom>
              <a:avLst/>
              <a:gdLst/>
              <a:ahLst/>
              <a:cxnLst/>
              <a:rect l="l" t="t" r="r" b="b"/>
              <a:pathLst>
                <a:path w="4899659" h="2711450">
                  <a:moveTo>
                    <a:pt x="2754629" y="0"/>
                  </a:moveTo>
                  <a:lnTo>
                    <a:pt x="2700420" y="401"/>
                  </a:lnTo>
                  <a:lnTo>
                    <a:pt x="2646465" y="1602"/>
                  </a:lnTo>
                  <a:lnTo>
                    <a:pt x="2592774" y="3594"/>
                  </a:lnTo>
                  <a:lnTo>
                    <a:pt x="2539356" y="6371"/>
                  </a:lnTo>
                  <a:lnTo>
                    <a:pt x="2486222" y="9924"/>
                  </a:lnTo>
                  <a:lnTo>
                    <a:pt x="2433380" y="14246"/>
                  </a:lnTo>
                  <a:lnTo>
                    <a:pt x="2380841" y="19331"/>
                  </a:lnTo>
                  <a:lnTo>
                    <a:pt x="2328614" y="25170"/>
                  </a:lnTo>
                  <a:lnTo>
                    <a:pt x="2276709" y="31756"/>
                  </a:lnTo>
                  <a:lnTo>
                    <a:pt x="2225134" y="39083"/>
                  </a:lnTo>
                  <a:lnTo>
                    <a:pt x="2173900" y="47142"/>
                  </a:lnTo>
                  <a:lnTo>
                    <a:pt x="2123016" y="55927"/>
                  </a:lnTo>
                  <a:lnTo>
                    <a:pt x="2072492" y="65429"/>
                  </a:lnTo>
                  <a:lnTo>
                    <a:pt x="2022338" y="75642"/>
                  </a:lnTo>
                  <a:lnTo>
                    <a:pt x="1972562" y="86558"/>
                  </a:lnTo>
                  <a:lnTo>
                    <a:pt x="1923175" y="98170"/>
                  </a:lnTo>
                  <a:lnTo>
                    <a:pt x="1874186" y="110471"/>
                  </a:lnTo>
                  <a:lnTo>
                    <a:pt x="1825604" y="123452"/>
                  </a:lnTo>
                  <a:lnTo>
                    <a:pt x="1777440" y="137108"/>
                  </a:lnTo>
                  <a:lnTo>
                    <a:pt x="1729702" y="151430"/>
                  </a:lnTo>
                  <a:lnTo>
                    <a:pt x="1682401" y="166411"/>
                  </a:lnTo>
                  <a:lnTo>
                    <a:pt x="1635545" y="182043"/>
                  </a:lnTo>
                  <a:lnTo>
                    <a:pt x="1589145" y="198320"/>
                  </a:lnTo>
                  <a:lnTo>
                    <a:pt x="1543211" y="215235"/>
                  </a:lnTo>
                  <a:lnTo>
                    <a:pt x="1497750" y="232778"/>
                  </a:lnTo>
                  <a:lnTo>
                    <a:pt x="1452774" y="250944"/>
                  </a:lnTo>
                  <a:lnTo>
                    <a:pt x="1408292" y="269725"/>
                  </a:lnTo>
                  <a:lnTo>
                    <a:pt x="1364313" y="289114"/>
                  </a:lnTo>
                  <a:lnTo>
                    <a:pt x="1320846" y="309102"/>
                  </a:lnTo>
                  <a:lnTo>
                    <a:pt x="1277902" y="329684"/>
                  </a:lnTo>
                  <a:lnTo>
                    <a:pt x="1235491" y="350851"/>
                  </a:lnTo>
                  <a:lnTo>
                    <a:pt x="1193620" y="372596"/>
                  </a:lnTo>
                  <a:lnTo>
                    <a:pt x="1152301" y="394912"/>
                  </a:lnTo>
                  <a:lnTo>
                    <a:pt x="1111543" y="417792"/>
                  </a:lnTo>
                  <a:lnTo>
                    <a:pt x="1071355" y="441227"/>
                  </a:lnTo>
                  <a:lnTo>
                    <a:pt x="1031747" y="465212"/>
                  </a:lnTo>
                  <a:lnTo>
                    <a:pt x="992728" y="489738"/>
                  </a:lnTo>
                  <a:lnTo>
                    <a:pt x="954308" y="514797"/>
                  </a:lnTo>
                  <a:lnTo>
                    <a:pt x="916497" y="540384"/>
                  </a:lnTo>
                  <a:lnTo>
                    <a:pt x="879304" y="566489"/>
                  </a:lnTo>
                  <a:lnTo>
                    <a:pt x="842738" y="593107"/>
                  </a:lnTo>
                  <a:lnTo>
                    <a:pt x="806810" y="620229"/>
                  </a:lnTo>
                  <a:lnTo>
                    <a:pt x="771528" y="647849"/>
                  </a:lnTo>
                  <a:lnTo>
                    <a:pt x="736904" y="675958"/>
                  </a:lnTo>
                  <a:lnTo>
                    <a:pt x="702945" y="704550"/>
                  </a:lnTo>
                  <a:lnTo>
                    <a:pt x="669661" y="733617"/>
                  </a:lnTo>
                  <a:lnTo>
                    <a:pt x="637063" y="763152"/>
                  </a:lnTo>
                  <a:lnTo>
                    <a:pt x="605159" y="793148"/>
                  </a:lnTo>
                  <a:lnTo>
                    <a:pt x="573960" y="823596"/>
                  </a:lnTo>
                  <a:lnTo>
                    <a:pt x="543474" y="854491"/>
                  </a:lnTo>
                  <a:lnTo>
                    <a:pt x="513712" y="885823"/>
                  </a:lnTo>
                  <a:lnTo>
                    <a:pt x="484682" y="917587"/>
                  </a:lnTo>
                  <a:lnTo>
                    <a:pt x="456396" y="949774"/>
                  </a:lnTo>
                  <a:lnTo>
                    <a:pt x="428861" y="982378"/>
                  </a:lnTo>
                  <a:lnTo>
                    <a:pt x="402088" y="1015391"/>
                  </a:lnTo>
                  <a:lnTo>
                    <a:pt x="376086" y="1048805"/>
                  </a:lnTo>
                  <a:lnTo>
                    <a:pt x="350865" y="1082614"/>
                  </a:lnTo>
                  <a:lnTo>
                    <a:pt x="326434" y="1116809"/>
                  </a:lnTo>
                  <a:lnTo>
                    <a:pt x="302804" y="1151384"/>
                  </a:lnTo>
                  <a:lnTo>
                    <a:pt x="279982" y="1186331"/>
                  </a:lnTo>
                  <a:lnTo>
                    <a:pt x="257980" y="1221643"/>
                  </a:lnTo>
                  <a:lnTo>
                    <a:pt x="236807" y="1257313"/>
                  </a:lnTo>
                  <a:lnTo>
                    <a:pt x="216471" y="1293333"/>
                  </a:lnTo>
                  <a:lnTo>
                    <a:pt x="196984" y="1329695"/>
                  </a:lnTo>
                  <a:lnTo>
                    <a:pt x="178353" y="1366393"/>
                  </a:lnTo>
                  <a:lnTo>
                    <a:pt x="160590" y="1403419"/>
                  </a:lnTo>
                  <a:lnTo>
                    <a:pt x="143703" y="1440765"/>
                  </a:lnTo>
                  <a:lnTo>
                    <a:pt x="127702" y="1478425"/>
                  </a:lnTo>
                  <a:lnTo>
                    <a:pt x="112597" y="1516391"/>
                  </a:lnTo>
                  <a:lnTo>
                    <a:pt x="98397" y="1554656"/>
                  </a:lnTo>
                  <a:lnTo>
                    <a:pt x="85112" y="1593212"/>
                  </a:lnTo>
                  <a:lnTo>
                    <a:pt x="72751" y="1632052"/>
                  </a:lnTo>
                  <a:lnTo>
                    <a:pt x="61324" y="1671168"/>
                  </a:lnTo>
                  <a:lnTo>
                    <a:pt x="50840" y="1710553"/>
                  </a:lnTo>
                  <a:lnTo>
                    <a:pt x="41310" y="1750201"/>
                  </a:lnTo>
                  <a:lnTo>
                    <a:pt x="32742" y="1790103"/>
                  </a:lnTo>
                  <a:lnTo>
                    <a:pt x="25146" y="1830252"/>
                  </a:lnTo>
                  <a:lnTo>
                    <a:pt x="18532" y="1870641"/>
                  </a:lnTo>
                  <a:lnTo>
                    <a:pt x="12909" y="1911262"/>
                  </a:lnTo>
                  <a:lnTo>
                    <a:pt x="8287" y="1952108"/>
                  </a:lnTo>
                  <a:lnTo>
                    <a:pt x="4676" y="1993172"/>
                  </a:lnTo>
                  <a:lnTo>
                    <a:pt x="2084" y="2034447"/>
                  </a:lnTo>
                  <a:lnTo>
                    <a:pt x="522" y="2075924"/>
                  </a:lnTo>
                  <a:lnTo>
                    <a:pt x="0" y="2117598"/>
                  </a:lnTo>
                  <a:lnTo>
                    <a:pt x="522" y="2159271"/>
                  </a:lnTo>
                  <a:lnTo>
                    <a:pt x="2084" y="2200748"/>
                  </a:lnTo>
                  <a:lnTo>
                    <a:pt x="4676" y="2242023"/>
                  </a:lnTo>
                  <a:lnTo>
                    <a:pt x="8287" y="2283087"/>
                  </a:lnTo>
                  <a:lnTo>
                    <a:pt x="12909" y="2323933"/>
                  </a:lnTo>
                  <a:lnTo>
                    <a:pt x="18532" y="2364554"/>
                  </a:lnTo>
                  <a:lnTo>
                    <a:pt x="25146" y="2404943"/>
                  </a:lnTo>
                  <a:lnTo>
                    <a:pt x="32742" y="2445092"/>
                  </a:lnTo>
                  <a:lnTo>
                    <a:pt x="41310" y="2484994"/>
                  </a:lnTo>
                  <a:lnTo>
                    <a:pt x="50840" y="2524642"/>
                  </a:lnTo>
                  <a:lnTo>
                    <a:pt x="61324" y="2564027"/>
                  </a:lnTo>
                  <a:lnTo>
                    <a:pt x="72751" y="2603143"/>
                  </a:lnTo>
                  <a:lnTo>
                    <a:pt x="85112" y="2641983"/>
                  </a:lnTo>
                  <a:lnTo>
                    <a:pt x="98397" y="2680539"/>
                  </a:lnTo>
                  <a:lnTo>
                    <a:pt x="109774" y="2711196"/>
                  </a:lnTo>
                  <a:lnTo>
                    <a:pt x="4899659" y="2711196"/>
                  </a:lnTo>
                  <a:lnTo>
                    <a:pt x="4899659" y="788973"/>
                  </a:lnTo>
                  <a:lnTo>
                    <a:pt x="4872196" y="763152"/>
                  </a:lnTo>
                  <a:lnTo>
                    <a:pt x="4839598" y="733617"/>
                  </a:lnTo>
                  <a:lnTo>
                    <a:pt x="4806314" y="704550"/>
                  </a:lnTo>
                  <a:lnTo>
                    <a:pt x="4772355" y="675958"/>
                  </a:lnTo>
                  <a:lnTo>
                    <a:pt x="4737731" y="647849"/>
                  </a:lnTo>
                  <a:lnTo>
                    <a:pt x="4702449" y="620229"/>
                  </a:lnTo>
                  <a:lnTo>
                    <a:pt x="4666521" y="593107"/>
                  </a:lnTo>
                  <a:lnTo>
                    <a:pt x="4629955" y="566489"/>
                  </a:lnTo>
                  <a:lnTo>
                    <a:pt x="4592762" y="540384"/>
                  </a:lnTo>
                  <a:lnTo>
                    <a:pt x="4554951" y="514797"/>
                  </a:lnTo>
                  <a:lnTo>
                    <a:pt x="4516531" y="489738"/>
                  </a:lnTo>
                  <a:lnTo>
                    <a:pt x="4477512" y="465212"/>
                  </a:lnTo>
                  <a:lnTo>
                    <a:pt x="4437904" y="441227"/>
                  </a:lnTo>
                  <a:lnTo>
                    <a:pt x="4397716" y="417792"/>
                  </a:lnTo>
                  <a:lnTo>
                    <a:pt x="4356958" y="394912"/>
                  </a:lnTo>
                  <a:lnTo>
                    <a:pt x="4315639" y="372596"/>
                  </a:lnTo>
                  <a:lnTo>
                    <a:pt x="4273768" y="350851"/>
                  </a:lnTo>
                  <a:lnTo>
                    <a:pt x="4231357" y="329684"/>
                  </a:lnTo>
                  <a:lnTo>
                    <a:pt x="4188413" y="309102"/>
                  </a:lnTo>
                  <a:lnTo>
                    <a:pt x="4144946" y="289114"/>
                  </a:lnTo>
                  <a:lnTo>
                    <a:pt x="4100967" y="269725"/>
                  </a:lnTo>
                  <a:lnTo>
                    <a:pt x="4056485" y="250944"/>
                  </a:lnTo>
                  <a:lnTo>
                    <a:pt x="4011509" y="232778"/>
                  </a:lnTo>
                  <a:lnTo>
                    <a:pt x="3966048" y="215235"/>
                  </a:lnTo>
                  <a:lnTo>
                    <a:pt x="3920114" y="198320"/>
                  </a:lnTo>
                  <a:lnTo>
                    <a:pt x="3873714" y="182043"/>
                  </a:lnTo>
                  <a:lnTo>
                    <a:pt x="3826858" y="166411"/>
                  </a:lnTo>
                  <a:lnTo>
                    <a:pt x="3779557" y="151430"/>
                  </a:lnTo>
                  <a:lnTo>
                    <a:pt x="3731819" y="137108"/>
                  </a:lnTo>
                  <a:lnTo>
                    <a:pt x="3683655" y="123452"/>
                  </a:lnTo>
                  <a:lnTo>
                    <a:pt x="3635073" y="110471"/>
                  </a:lnTo>
                  <a:lnTo>
                    <a:pt x="3586084" y="98170"/>
                  </a:lnTo>
                  <a:lnTo>
                    <a:pt x="3536697" y="86558"/>
                  </a:lnTo>
                  <a:lnTo>
                    <a:pt x="3486921" y="75642"/>
                  </a:lnTo>
                  <a:lnTo>
                    <a:pt x="3436767" y="65429"/>
                  </a:lnTo>
                  <a:lnTo>
                    <a:pt x="3386243" y="55927"/>
                  </a:lnTo>
                  <a:lnTo>
                    <a:pt x="3335359" y="47142"/>
                  </a:lnTo>
                  <a:lnTo>
                    <a:pt x="3284125" y="39083"/>
                  </a:lnTo>
                  <a:lnTo>
                    <a:pt x="3232550" y="31756"/>
                  </a:lnTo>
                  <a:lnTo>
                    <a:pt x="3180645" y="25170"/>
                  </a:lnTo>
                  <a:lnTo>
                    <a:pt x="3128418" y="19331"/>
                  </a:lnTo>
                  <a:lnTo>
                    <a:pt x="3075879" y="14246"/>
                  </a:lnTo>
                  <a:lnTo>
                    <a:pt x="3023037" y="9924"/>
                  </a:lnTo>
                  <a:lnTo>
                    <a:pt x="2969903" y="6371"/>
                  </a:lnTo>
                  <a:lnTo>
                    <a:pt x="2916485" y="3594"/>
                  </a:lnTo>
                  <a:lnTo>
                    <a:pt x="2862794" y="1602"/>
                  </a:lnTo>
                  <a:lnTo>
                    <a:pt x="2808839" y="401"/>
                  </a:lnTo>
                  <a:lnTo>
                    <a:pt x="275462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7292339" y="4146804"/>
              <a:ext cx="4899660" cy="2711450"/>
            </a:xfrm>
            <a:custGeom>
              <a:avLst/>
              <a:gdLst/>
              <a:ahLst/>
              <a:cxnLst/>
              <a:rect l="l" t="t" r="r" b="b"/>
              <a:pathLst>
                <a:path w="4899659" h="2711450">
                  <a:moveTo>
                    <a:pt x="109774" y="2711196"/>
                  </a:moveTo>
                  <a:lnTo>
                    <a:pt x="85112" y="2641983"/>
                  </a:lnTo>
                  <a:lnTo>
                    <a:pt x="72751" y="2603143"/>
                  </a:lnTo>
                  <a:lnTo>
                    <a:pt x="61324" y="2564027"/>
                  </a:lnTo>
                  <a:lnTo>
                    <a:pt x="50840" y="2524642"/>
                  </a:lnTo>
                  <a:lnTo>
                    <a:pt x="41310" y="2484994"/>
                  </a:lnTo>
                  <a:lnTo>
                    <a:pt x="32742" y="2445092"/>
                  </a:lnTo>
                  <a:lnTo>
                    <a:pt x="25146" y="2404943"/>
                  </a:lnTo>
                  <a:lnTo>
                    <a:pt x="18532" y="2364554"/>
                  </a:lnTo>
                  <a:lnTo>
                    <a:pt x="12909" y="2323933"/>
                  </a:lnTo>
                  <a:lnTo>
                    <a:pt x="8287" y="2283087"/>
                  </a:lnTo>
                  <a:lnTo>
                    <a:pt x="4676" y="2242023"/>
                  </a:lnTo>
                  <a:lnTo>
                    <a:pt x="2084" y="2200748"/>
                  </a:lnTo>
                  <a:lnTo>
                    <a:pt x="522" y="2159271"/>
                  </a:lnTo>
                  <a:lnTo>
                    <a:pt x="0" y="2117598"/>
                  </a:lnTo>
                  <a:lnTo>
                    <a:pt x="522" y="2075924"/>
                  </a:lnTo>
                  <a:lnTo>
                    <a:pt x="2084" y="2034447"/>
                  </a:lnTo>
                  <a:lnTo>
                    <a:pt x="4676" y="1993172"/>
                  </a:lnTo>
                  <a:lnTo>
                    <a:pt x="8287" y="1952108"/>
                  </a:lnTo>
                  <a:lnTo>
                    <a:pt x="12909" y="1911262"/>
                  </a:lnTo>
                  <a:lnTo>
                    <a:pt x="18532" y="1870641"/>
                  </a:lnTo>
                  <a:lnTo>
                    <a:pt x="25146" y="1830252"/>
                  </a:lnTo>
                  <a:lnTo>
                    <a:pt x="32742" y="1790103"/>
                  </a:lnTo>
                  <a:lnTo>
                    <a:pt x="41310" y="1750201"/>
                  </a:lnTo>
                  <a:lnTo>
                    <a:pt x="50840" y="1710553"/>
                  </a:lnTo>
                  <a:lnTo>
                    <a:pt x="61324" y="1671168"/>
                  </a:lnTo>
                  <a:lnTo>
                    <a:pt x="72751" y="1632052"/>
                  </a:lnTo>
                  <a:lnTo>
                    <a:pt x="85112" y="1593212"/>
                  </a:lnTo>
                  <a:lnTo>
                    <a:pt x="98397" y="1554656"/>
                  </a:lnTo>
                  <a:lnTo>
                    <a:pt x="112597" y="1516391"/>
                  </a:lnTo>
                  <a:lnTo>
                    <a:pt x="127702" y="1478425"/>
                  </a:lnTo>
                  <a:lnTo>
                    <a:pt x="143703" y="1440765"/>
                  </a:lnTo>
                  <a:lnTo>
                    <a:pt x="160590" y="1403419"/>
                  </a:lnTo>
                  <a:lnTo>
                    <a:pt x="178353" y="1366393"/>
                  </a:lnTo>
                  <a:lnTo>
                    <a:pt x="196984" y="1329695"/>
                  </a:lnTo>
                  <a:lnTo>
                    <a:pt x="216471" y="1293333"/>
                  </a:lnTo>
                  <a:lnTo>
                    <a:pt x="236807" y="1257313"/>
                  </a:lnTo>
                  <a:lnTo>
                    <a:pt x="257980" y="1221643"/>
                  </a:lnTo>
                  <a:lnTo>
                    <a:pt x="279982" y="1186331"/>
                  </a:lnTo>
                  <a:lnTo>
                    <a:pt x="302804" y="1151384"/>
                  </a:lnTo>
                  <a:lnTo>
                    <a:pt x="326434" y="1116809"/>
                  </a:lnTo>
                  <a:lnTo>
                    <a:pt x="350865" y="1082614"/>
                  </a:lnTo>
                  <a:lnTo>
                    <a:pt x="376086" y="1048805"/>
                  </a:lnTo>
                  <a:lnTo>
                    <a:pt x="402088" y="1015391"/>
                  </a:lnTo>
                  <a:lnTo>
                    <a:pt x="428861" y="982378"/>
                  </a:lnTo>
                  <a:lnTo>
                    <a:pt x="456396" y="949774"/>
                  </a:lnTo>
                  <a:lnTo>
                    <a:pt x="484682" y="917587"/>
                  </a:lnTo>
                  <a:lnTo>
                    <a:pt x="513712" y="885823"/>
                  </a:lnTo>
                  <a:lnTo>
                    <a:pt x="543474" y="854491"/>
                  </a:lnTo>
                  <a:lnTo>
                    <a:pt x="573960" y="823596"/>
                  </a:lnTo>
                  <a:lnTo>
                    <a:pt x="605159" y="793148"/>
                  </a:lnTo>
                  <a:lnTo>
                    <a:pt x="637063" y="763152"/>
                  </a:lnTo>
                  <a:lnTo>
                    <a:pt x="669661" y="733617"/>
                  </a:lnTo>
                  <a:lnTo>
                    <a:pt x="702945" y="704550"/>
                  </a:lnTo>
                  <a:lnTo>
                    <a:pt x="736904" y="675958"/>
                  </a:lnTo>
                  <a:lnTo>
                    <a:pt x="771528" y="647849"/>
                  </a:lnTo>
                  <a:lnTo>
                    <a:pt x="806810" y="620229"/>
                  </a:lnTo>
                  <a:lnTo>
                    <a:pt x="842738" y="593107"/>
                  </a:lnTo>
                  <a:lnTo>
                    <a:pt x="879304" y="566489"/>
                  </a:lnTo>
                  <a:lnTo>
                    <a:pt x="916497" y="540384"/>
                  </a:lnTo>
                  <a:lnTo>
                    <a:pt x="954308" y="514797"/>
                  </a:lnTo>
                  <a:lnTo>
                    <a:pt x="992728" y="489738"/>
                  </a:lnTo>
                  <a:lnTo>
                    <a:pt x="1031747" y="465212"/>
                  </a:lnTo>
                  <a:lnTo>
                    <a:pt x="1071355" y="441227"/>
                  </a:lnTo>
                  <a:lnTo>
                    <a:pt x="1111543" y="417792"/>
                  </a:lnTo>
                  <a:lnTo>
                    <a:pt x="1152301" y="394912"/>
                  </a:lnTo>
                  <a:lnTo>
                    <a:pt x="1193620" y="372596"/>
                  </a:lnTo>
                  <a:lnTo>
                    <a:pt x="1235491" y="350851"/>
                  </a:lnTo>
                  <a:lnTo>
                    <a:pt x="1277902" y="329684"/>
                  </a:lnTo>
                  <a:lnTo>
                    <a:pt x="1320846" y="309102"/>
                  </a:lnTo>
                  <a:lnTo>
                    <a:pt x="1364313" y="289114"/>
                  </a:lnTo>
                  <a:lnTo>
                    <a:pt x="1408292" y="269725"/>
                  </a:lnTo>
                  <a:lnTo>
                    <a:pt x="1452774" y="250944"/>
                  </a:lnTo>
                  <a:lnTo>
                    <a:pt x="1497750" y="232778"/>
                  </a:lnTo>
                  <a:lnTo>
                    <a:pt x="1543211" y="215235"/>
                  </a:lnTo>
                  <a:lnTo>
                    <a:pt x="1589145" y="198320"/>
                  </a:lnTo>
                  <a:lnTo>
                    <a:pt x="1635545" y="182043"/>
                  </a:lnTo>
                  <a:lnTo>
                    <a:pt x="1682401" y="166411"/>
                  </a:lnTo>
                  <a:lnTo>
                    <a:pt x="1729702" y="151430"/>
                  </a:lnTo>
                  <a:lnTo>
                    <a:pt x="1777440" y="137108"/>
                  </a:lnTo>
                  <a:lnTo>
                    <a:pt x="1825604" y="123452"/>
                  </a:lnTo>
                  <a:lnTo>
                    <a:pt x="1874186" y="110471"/>
                  </a:lnTo>
                  <a:lnTo>
                    <a:pt x="1923175" y="98170"/>
                  </a:lnTo>
                  <a:lnTo>
                    <a:pt x="1972562" y="86558"/>
                  </a:lnTo>
                  <a:lnTo>
                    <a:pt x="2022338" y="75642"/>
                  </a:lnTo>
                  <a:lnTo>
                    <a:pt x="2072492" y="65429"/>
                  </a:lnTo>
                  <a:lnTo>
                    <a:pt x="2123016" y="55927"/>
                  </a:lnTo>
                  <a:lnTo>
                    <a:pt x="2173900" y="47142"/>
                  </a:lnTo>
                  <a:lnTo>
                    <a:pt x="2225134" y="39083"/>
                  </a:lnTo>
                  <a:lnTo>
                    <a:pt x="2276709" y="31756"/>
                  </a:lnTo>
                  <a:lnTo>
                    <a:pt x="2328614" y="25170"/>
                  </a:lnTo>
                  <a:lnTo>
                    <a:pt x="2380841" y="19331"/>
                  </a:lnTo>
                  <a:lnTo>
                    <a:pt x="2433380" y="14246"/>
                  </a:lnTo>
                  <a:lnTo>
                    <a:pt x="2486222" y="9924"/>
                  </a:lnTo>
                  <a:lnTo>
                    <a:pt x="2539356" y="6371"/>
                  </a:lnTo>
                  <a:lnTo>
                    <a:pt x="2592774" y="3594"/>
                  </a:lnTo>
                  <a:lnTo>
                    <a:pt x="2646465" y="1602"/>
                  </a:lnTo>
                  <a:lnTo>
                    <a:pt x="2700420" y="401"/>
                  </a:lnTo>
                  <a:lnTo>
                    <a:pt x="2754629" y="0"/>
                  </a:lnTo>
                  <a:lnTo>
                    <a:pt x="2808839" y="401"/>
                  </a:lnTo>
                  <a:lnTo>
                    <a:pt x="2862794" y="1602"/>
                  </a:lnTo>
                  <a:lnTo>
                    <a:pt x="2916485" y="3594"/>
                  </a:lnTo>
                  <a:lnTo>
                    <a:pt x="2969903" y="6371"/>
                  </a:lnTo>
                  <a:lnTo>
                    <a:pt x="3023037" y="9924"/>
                  </a:lnTo>
                  <a:lnTo>
                    <a:pt x="3075879" y="14246"/>
                  </a:lnTo>
                  <a:lnTo>
                    <a:pt x="3128418" y="19331"/>
                  </a:lnTo>
                  <a:lnTo>
                    <a:pt x="3180645" y="25170"/>
                  </a:lnTo>
                  <a:lnTo>
                    <a:pt x="3232550" y="31756"/>
                  </a:lnTo>
                  <a:lnTo>
                    <a:pt x="3284125" y="39083"/>
                  </a:lnTo>
                  <a:lnTo>
                    <a:pt x="3335359" y="47142"/>
                  </a:lnTo>
                  <a:lnTo>
                    <a:pt x="3386243" y="55927"/>
                  </a:lnTo>
                  <a:lnTo>
                    <a:pt x="3436767" y="65429"/>
                  </a:lnTo>
                  <a:lnTo>
                    <a:pt x="3486921" y="75642"/>
                  </a:lnTo>
                  <a:lnTo>
                    <a:pt x="3536697" y="86558"/>
                  </a:lnTo>
                  <a:lnTo>
                    <a:pt x="3586084" y="98170"/>
                  </a:lnTo>
                  <a:lnTo>
                    <a:pt x="3635073" y="110471"/>
                  </a:lnTo>
                  <a:lnTo>
                    <a:pt x="3683655" y="123452"/>
                  </a:lnTo>
                  <a:lnTo>
                    <a:pt x="3731819" y="137108"/>
                  </a:lnTo>
                  <a:lnTo>
                    <a:pt x="3779557" y="151430"/>
                  </a:lnTo>
                  <a:lnTo>
                    <a:pt x="3826858" y="166411"/>
                  </a:lnTo>
                  <a:lnTo>
                    <a:pt x="3873714" y="182043"/>
                  </a:lnTo>
                  <a:lnTo>
                    <a:pt x="3920114" y="198320"/>
                  </a:lnTo>
                  <a:lnTo>
                    <a:pt x="3966048" y="215235"/>
                  </a:lnTo>
                  <a:lnTo>
                    <a:pt x="4011509" y="232778"/>
                  </a:lnTo>
                  <a:lnTo>
                    <a:pt x="4056485" y="250944"/>
                  </a:lnTo>
                  <a:lnTo>
                    <a:pt x="4100967" y="269725"/>
                  </a:lnTo>
                  <a:lnTo>
                    <a:pt x="4144946" y="289114"/>
                  </a:lnTo>
                  <a:lnTo>
                    <a:pt x="4188413" y="309102"/>
                  </a:lnTo>
                  <a:lnTo>
                    <a:pt x="4231357" y="329684"/>
                  </a:lnTo>
                  <a:lnTo>
                    <a:pt x="4273768" y="350851"/>
                  </a:lnTo>
                  <a:lnTo>
                    <a:pt x="4315639" y="372596"/>
                  </a:lnTo>
                  <a:lnTo>
                    <a:pt x="4356958" y="394912"/>
                  </a:lnTo>
                  <a:lnTo>
                    <a:pt x="4397716" y="417792"/>
                  </a:lnTo>
                  <a:lnTo>
                    <a:pt x="4437904" y="441227"/>
                  </a:lnTo>
                  <a:lnTo>
                    <a:pt x="4477512" y="465212"/>
                  </a:lnTo>
                  <a:lnTo>
                    <a:pt x="4516531" y="489738"/>
                  </a:lnTo>
                  <a:lnTo>
                    <a:pt x="4554951" y="514797"/>
                  </a:lnTo>
                  <a:lnTo>
                    <a:pt x="4592762" y="540384"/>
                  </a:lnTo>
                  <a:lnTo>
                    <a:pt x="4629955" y="566489"/>
                  </a:lnTo>
                  <a:lnTo>
                    <a:pt x="4666521" y="593107"/>
                  </a:lnTo>
                  <a:lnTo>
                    <a:pt x="4702449" y="620229"/>
                  </a:lnTo>
                  <a:lnTo>
                    <a:pt x="4737731" y="647849"/>
                  </a:lnTo>
                  <a:lnTo>
                    <a:pt x="4772355" y="675958"/>
                  </a:lnTo>
                  <a:lnTo>
                    <a:pt x="4806314" y="704550"/>
                  </a:lnTo>
                  <a:lnTo>
                    <a:pt x="4839598" y="733617"/>
                  </a:lnTo>
                  <a:lnTo>
                    <a:pt x="4872196" y="763152"/>
                  </a:lnTo>
                  <a:lnTo>
                    <a:pt x="4899659" y="788973"/>
                  </a:lnTo>
                </a:path>
              </a:pathLst>
            </a:custGeom>
            <a:ln w="57150">
              <a:solidFill>
                <a:srgbClr val="93895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0" y="1257299"/>
            <a:ext cx="8068055" cy="5601209"/>
            <a:chOff x="0" y="1257299"/>
            <a:chExt cx="8068055" cy="5601209"/>
          </a:xfrm>
        </p:grpSpPr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6676580"/>
              <a:ext cx="309321" cy="18141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3791712"/>
              <a:ext cx="4882895" cy="3066287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0" y="3835908"/>
              <a:ext cx="4800600" cy="3022600"/>
            </a:xfrm>
            <a:custGeom>
              <a:avLst/>
              <a:gdLst/>
              <a:ahLst/>
              <a:cxnLst/>
              <a:rect l="l" t="t" r="r" b="b"/>
              <a:pathLst>
                <a:path w="4800600" h="3022600">
                  <a:moveTo>
                    <a:pt x="2045970" y="0"/>
                  </a:moveTo>
                  <a:lnTo>
                    <a:pt x="1986844" y="384"/>
                  </a:lnTo>
                  <a:lnTo>
                    <a:pt x="1928023" y="1531"/>
                  </a:lnTo>
                  <a:lnTo>
                    <a:pt x="1869518" y="3434"/>
                  </a:lnTo>
                  <a:lnTo>
                    <a:pt x="1811341" y="6085"/>
                  </a:lnTo>
                  <a:lnTo>
                    <a:pt x="1753506" y="9476"/>
                  </a:lnTo>
                  <a:lnTo>
                    <a:pt x="1696025" y="13600"/>
                  </a:lnTo>
                  <a:lnTo>
                    <a:pt x="1638909" y="18449"/>
                  </a:lnTo>
                  <a:lnTo>
                    <a:pt x="1582172" y="24015"/>
                  </a:lnTo>
                  <a:lnTo>
                    <a:pt x="1525826" y="30290"/>
                  </a:lnTo>
                  <a:lnTo>
                    <a:pt x="1469883" y="37267"/>
                  </a:lnTo>
                  <a:lnTo>
                    <a:pt x="1414356" y="44939"/>
                  </a:lnTo>
                  <a:lnTo>
                    <a:pt x="1359257" y="53297"/>
                  </a:lnTo>
                  <a:lnTo>
                    <a:pt x="1304599" y="62333"/>
                  </a:lnTo>
                  <a:lnTo>
                    <a:pt x="1250394" y="72041"/>
                  </a:lnTo>
                  <a:lnTo>
                    <a:pt x="1196654" y="82413"/>
                  </a:lnTo>
                  <a:lnTo>
                    <a:pt x="1143392" y="93440"/>
                  </a:lnTo>
                  <a:lnTo>
                    <a:pt x="1090620" y="105116"/>
                  </a:lnTo>
                  <a:lnTo>
                    <a:pt x="1038351" y="117432"/>
                  </a:lnTo>
                  <a:lnTo>
                    <a:pt x="986597" y="130380"/>
                  </a:lnTo>
                  <a:lnTo>
                    <a:pt x="935371" y="143954"/>
                  </a:lnTo>
                  <a:lnTo>
                    <a:pt x="884685" y="158146"/>
                  </a:lnTo>
                  <a:lnTo>
                    <a:pt x="834551" y="172947"/>
                  </a:lnTo>
                  <a:lnTo>
                    <a:pt x="784981" y="188350"/>
                  </a:lnTo>
                  <a:lnTo>
                    <a:pt x="735989" y="204348"/>
                  </a:lnTo>
                  <a:lnTo>
                    <a:pt x="687587" y="220932"/>
                  </a:lnTo>
                  <a:lnTo>
                    <a:pt x="639787" y="238096"/>
                  </a:lnTo>
                  <a:lnTo>
                    <a:pt x="592601" y="255831"/>
                  </a:lnTo>
                  <a:lnTo>
                    <a:pt x="546042" y="274129"/>
                  </a:lnTo>
                  <a:lnTo>
                    <a:pt x="500123" y="292984"/>
                  </a:lnTo>
                  <a:lnTo>
                    <a:pt x="454855" y="312387"/>
                  </a:lnTo>
                  <a:lnTo>
                    <a:pt x="410251" y="332331"/>
                  </a:lnTo>
                  <a:lnTo>
                    <a:pt x="366324" y="352808"/>
                  </a:lnTo>
                  <a:lnTo>
                    <a:pt x="323087" y="373810"/>
                  </a:lnTo>
                  <a:lnTo>
                    <a:pt x="280550" y="395330"/>
                  </a:lnTo>
                  <a:lnTo>
                    <a:pt x="238728" y="417361"/>
                  </a:lnTo>
                  <a:lnTo>
                    <a:pt x="197631" y="439893"/>
                  </a:lnTo>
                  <a:lnTo>
                    <a:pt x="157274" y="462920"/>
                  </a:lnTo>
                  <a:lnTo>
                    <a:pt x="117667" y="486434"/>
                  </a:lnTo>
                  <a:lnTo>
                    <a:pt x="78825" y="510427"/>
                  </a:lnTo>
                  <a:lnTo>
                    <a:pt x="40758" y="534893"/>
                  </a:lnTo>
                  <a:lnTo>
                    <a:pt x="3479" y="559822"/>
                  </a:lnTo>
                  <a:lnTo>
                    <a:pt x="0" y="562243"/>
                  </a:lnTo>
                  <a:lnTo>
                    <a:pt x="0" y="2840848"/>
                  </a:lnTo>
                  <a:lnTo>
                    <a:pt x="40758" y="2868198"/>
                  </a:lnTo>
                  <a:lnTo>
                    <a:pt x="78825" y="2892664"/>
                  </a:lnTo>
                  <a:lnTo>
                    <a:pt x="117667" y="2916657"/>
                  </a:lnTo>
                  <a:lnTo>
                    <a:pt x="157274" y="2940171"/>
                  </a:lnTo>
                  <a:lnTo>
                    <a:pt x="197631" y="2963198"/>
                  </a:lnTo>
                  <a:lnTo>
                    <a:pt x="238728" y="2985730"/>
                  </a:lnTo>
                  <a:lnTo>
                    <a:pt x="280550" y="3007761"/>
                  </a:lnTo>
                  <a:lnTo>
                    <a:pt x="308877" y="3022091"/>
                  </a:lnTo>
                  <a:lnTo>
                    <a:pt x="3783062" y="3022091"/>
                  </a:lnTo>
                  <a:lnTo>
                    <a:pt x="3853211" y="2985730"/>
                  </a:lnTo>
                  <a:lnTo>
                    <a:pt x="3894308" y="2963198"/>
                  </a:lnTo>
                  <a:lnTo>
                    <a:pt x="3934665" y="2940171"/>
                  </a:lnTo>
                  <a:lnTo>
                    <a:pt x="3974272" y="2916657"/>
                  </a:lnTo>
                  <a:lnTo>
                    <a:pt x="4013114" y="2892664"/>
                  </a:lnTo>
                  <a:lnTo>
                    <a:pt x="4051181" y="2868198"/>
                  </a:lnTo>
                  <a:lnTo>
                    <a:pt x="4088460" y="2843269"/>
                  </a:lnTo>
                  <a:lnTo>
                    <a:pt x="4124937" y="2817884"/>
                  </a:lnTo>
                  <a:lnTo>
                    <a:pt x="4160601" y="2792050"/>
                  </a:lnTo>
                  <a:lnTo>
                    <a:pt x="4195440" y="2765775"/>
                  </a:lnTo>
                  <a:lnTo>
                    <a:pt x="4229440" y="2739067"/>
                  </a:lnTo>
                  <a:lnTo>
                    <a:pt x="4262590" y="2711933"/>
                  </a:lnTo>
                  <a:lnTo>
                    <a:pt x="4294877" y="2684381"/>
                  </a:lnTo>
                  <a:lnTo>
                    <a:pt x="4326289" y="2656419"/>
                  </a:lnTo>
                  <a:lnTo>
                    <a:pt x="4356813" y="2628054"/>
                  </a:lnTo>
                  <a:lnTo>
                    <a:pt x="4386437" y="2599295"/>
                  </a:lnTo>
                  <a:lnTo>
                    <a:pt x="4415148" y="2570148"/>
                  </a:lnTo>
                  <a:lnTo>
                    <a:pt x="4442934" y="2540622"/>
                  </a:lnTo>
                  <a:lnTo>
                    <a:pt x="4469782" y="2510723"/>
                  </a:lnTo>
                  <a:lnTo>
                    <a:pt x="4495681" y="2480461"/>
                  </a:lnTo>
                  <a:lnTo>
                    <a:pt x="4520617" y="2449842"/>
                  </a:lnTo>
                  <a:lnTo>
                    <a:pt x="4544578" y="2418874"/>
                  </a:lnTo>
                  <a:lnTo>
                    <a:pt x="4567552" y="2387565"/>
                  </a:lnTo>
                  <a:lnTo>
                    <a:pt x="4589527" y="2355922"/>
                  </a:lnTo>
                  <a:lnTo>
                    <a:pt x="4610490" y="2323953"/>
                  </a:lnTo>
                  <a:lnTo>
                    <a:pt x="4649329" y="2259069"/>
                  </a:lnTo>
                  <a:lnTo>
                    <a:pt x="4683972" y="2192974"/>
                  </a:lnTo>
                  <a:lnTo>
                    <a:pt x="4714317" y="2125729"/>
                  </a:lnTo>
                  <a:lnTo>
                    <a:pt x="4740267" y="2057395"/>
                  </a:lnTo>
                  <a:lnTo>
                    <a:pt x="4761722" y="1988034"/>
                  </a:lnTo>
                  <a:lnTo>
                    <a:pt x="4778582" y="1917707"/>
                  </a:lnTo>
                  <a:lnTo>
                    <a:pt x="4790748" y="1846476"/>
                  </a:lnTo>
                  <a:lnTo>
                    <a:pt x="4798120" y="1774401"/>
                  </a:lnTo>
                  <a:lnTo>
                    <a:pt x="4800600" y="1701545"/>
                  </a:lnTo>
                  <a:lnTo>
                    <a:pt x="4799978" y="1665024"/>
                  </a:lnTo>
                  <a:lnTo>
                    <a:pt x="4795039" y="1592551"/>
                  </a:lnTo>
                  <a:lnTo>
                    <a:pt x="4785258" y="1520891"/>
                  </a:lnTo>
                  <a:lnTo>
                    <a:pt x="4770732" y="1450104"/>
                  </a:lnTo>
                  <a:lnTo>
                    <a:pt x="4751563" y="1380252"/>
                  </a:lnTo>
                  <a:lnTo>
                    <a:pt x="4727848" y="1311397"/>
                  </a:lnTo>
                  <a:lnTo>
                    <a:pt x="4699688" y="1243600"/>
                  </a:lnTo>
                  <a:lnTo>
                    <a:pt x="4667181" y="1176922"/>
                  </a:lnTo>
                  <a:lnTo>
                    <a:pt x="4630428" y="1111424"/>
                  </a:lnTo>
                  <a:lnTo>
                    <a:pt x="4589527" y="1047169"/>
                  </a:lnTo>
                  <a:lnTo>
                    <a:pt x="4567552" y="1015526"/>
                  </a:lnTo>
                  <a:lnTo>
                    <a:pt x="4544578" y="984217"/>
                  </a:lnTo>
                  <a:lnTo>
                    <a:pt x="4520617" y="953249"/>
                  </a:lnTo>
                  <a:lnTo>
                    <a:pt x="4495681" y="922630"/>
                  </a:lnTo>
                  <a:lnTo>
                    <a:pt x="4469782" y="892368"/>
                  </a:lnTo>
                  <a:lnTo>
                    <a:pt x="4442934" y="862469"/>
                  </a:lnTo>
                  <a:lnTo>
                    <a:pt x="4415148" y="832943"/>
                  </a:lnTo>
                  <a:lnTo>
                    <a:pt x="4386437" y="803796"/>
                  </a:lnTo>
                  <a:lnTo>
                    <a:pt x="4356813" y="775037"/>
                  </a:lnTo>
                  <a:lnTo>
                    <a:pt x="4326289" y="746672"/>
                  </a:lnTo>
                  <a:lnTo>
                    <a:pt x="4294877" y="718710"/>
                  </a:lnTo>
                  <a:lnTo>
                    <a:pt x="4262590" y="691158"/>
                  </a:lnTo>
                  <a:lnTo>
                    <a:pt x="4229440" y="664024"/>
                  </a:lnTo>
                  <a:lnTo>
                    <a:pt x="4195440" y="637316"/>
                  </a:lnTo>
                  <a:lnTo>
                    <a:pt x="4160601" y="611041"/>
                  </a:lnTo>
                  <a:lnTo>
                    <a:pt x="4124937" y="585207"/>
                  </a:lnTo>
                  <a:lnTo>
                    <a:pt x="4088460" y="559822"/>
                  </a:lnTo>
                  <a:lnTo>
                    <a:pt x="4051181" y="534893"/>
                  </a:lnTo>
                  <a:lnTo>
                    <a:pt x="4013114" y="510427"/>
                  </a:lnTo>
                  <a:lnTo>
                    <a:pt x="3974272" y="486434"/>
                  </a:lnTo>
                  <a:lnTo>
                    <a:pt x="3934665" y="462920"/>
                  </a:lnTo>
                  <a:lnTo>
                    <a:pt x="3894308" y="439893"/>
                  </a:lnTo>
                  <a:lnTo>
                    <a:pt x="3853211" y="417361"/>
                  </a:lnTo>
                  <a:lnTo>
                    <a:pt x="3811389" y="395330"/>
                  </a:lnTo>
                  <a:lnTo>
                    <a:pt x="3768852" y="373810"/>
                  </a:lnTo>
                  <a:lnTo>
                    <a:pt x="3725615" y="352808"/>
                  </a:lnTo>
                  <a:lnTo>
                    <a:pt x="3681688" y="332331"/>
                  </a:lnTo>
                  <a:lnTo>
                    <a:pt x="3637084" y="312387"/>
                  </a:lnTo>
                  <a:lnTo>
                    <a:pt x="3591816" y="292984"/>
                  </a:lnTo>
                  <a:lnTo>
                    <a:pt x="3545897" y="274129"/>
                  </a:lnTo>
                  <a:lnTo>
                    <a:pt x="3499338" y="255831"/>
                  </a:lnTo>
                  <a:lnTo>
                    <a:pt x="3452152" y="238096"/>
                  </a:lnTo>
                  <a:lnTo>
                    <a:pt x="3404352" y="220932"/>
                  </a:lnTo>
                  <a:lnTo>
                    <a:pt x="3355950" y="204348"/>
                  </a:lnTo>
                  <a:lnTo>
                    <a:pt x="3306958" y="188350"/>
                  </a:lnTo>
                  <a:lnTo>
                    <a:pt x="3257388" y="172947"/>
                  </a:lnTo>
                  <a:lnTo>
                    <a:pt x="3207254" y="158146"/>
                  </a:lnTo>
                  <a:lnTo>
                    <a:pt x="3156568" y="143954"/>
                  </a:lnTo>
                  <a:lnTo>
                    <a:pt x="3105342" y="130380"/>
                  </a:lnTo>
                  <a:lnTo>
                    <a:pt x="3053588" y="117432"/>
                  </a:lnTo>
                  <a:lnTo>
                    <a:pt x="3001319" y="105116"/>
                  </a:lnTo>
                  <a:lnTo>
                    <a:pt x="2948547" y="93440"/>
                  </a:lnTo>
                  <a:lnTo>
                    <a:pt x="2895285" y="82413"/>
                  </a:lnTo>
                  <a:lnTo>
                    <a:pt x="2841545" y="72041"/>
                  </a:lnTo>
                  <a:lnTo>
                    <a:pt x="2787340" y="62333"/>
                  </a:lnTo>
                  <a:lnTo>
                    <a:pt x="2732682" y="53297"/>
                  </a:lnTo>
                  <a:lnTo>
                    <a:pt x="2677583" y="44939"/>
                  </a:lnTo>
                  <a:lnTo>
                    <a:pt x="2622056" y="37267"/>
                  </a:lnTo>
                  <a:lnTo>
                    <a:pt x="2566113" y="30290"/>
                  </a:lnTo>
                  <a:lnTo>
                    <a:pt x="2509767" y="24015"/>
                  </a:lnTo>
                  <a:lnTo>
                    <a:pt x="2453030" y="18449"/>
                  </a:lnTo>
                  <a:lnTo>
                    <a:pt x="2395914" y="13600"/>
                  </a:lnTo>
                  <a:lnTo>
                    <a:pt x="2338433" y="9476"/>
                  </a:lnTo>
                  <a:lnTo>
                    <a:pt x="2280598" y="6085"/>
                  </a:lnTo>
                  <a:lnTo>
                    <a:pt x="2222421" y="3434"/>
                  </a:lnTo>
                  <a:lnTo>
                    <a:pt x="2163916" y="1531"/>
                  </a:lnTo>
                  <a:lnTo>
                    <a:pt x="2105095" y="384"/>
                  </a:lnTo>
                  <a:lnTo>
                    <a:pt x="204597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0" y="3835908"/>
              <a:ext cx="4800600" cy="3022600"/>
            </a:xfrm>
            <a:custGeom>
              <a:avLst/>
              <a:gdLst/>
              <a:ahLst/>
              <a:cxnLst/>
              <a:rect l="l" t="t" r="r" b="b"/>
              <a:pathLst>
                <a:path w="4800600" h="3022600">
                  <a:moveTo>
                    <a:pt x="0" y="562243"/>
                  </a:moveTo>
                  <a:lnTo>
                    <a:pt x="40758" y="534893"/>
                  </a:lnTo>
                  <a:lnTo>
                    <a:pt x="78825" y="510427"/>
                  </a:lnTo>
                  <a:lnTo>
                    <a:pt x="117667" y="486434"/>
                  </a:lnTo>
                  <a:lnTo>
                    <a:pt x="157274" y="462920"/>
                  </a:lnTo>
                  <a:lnTo>
                    <a:pt x="197631" y="439893"/>
                  </a:lnTo>
                  <a:lnTo>
                    <a:pt x="238728" y="417361"/>
                  </a:lnTo>
                  <a:lnTo>
                    <a:pt x="280550" y="395330"/>
                  </a:lnTo>
                  <a:lnTo>
                    <a:pt x="323087" y="373810"/>
                  </a:lnTo>
                  <a:lnTo>
                    <a:pt x="366324" y="352808"/>
                  </a:lnTo>
                  <a:lnTo>
                    <a:pt x="410251" y="332331"/>
                  </a:lnTo>
                  <a:lnTo>
                    <a:pt x="454855" y="312387"/>
                  </a:lnTo>
                  <a:lnTo>
                    <a:pt x="500123" y="292984"/>
                  </a:lnTo>
                  <a:lnTo>
                    <a:pt x="546042" y="274129"/>
                  </a:lnTo>
                  <a:lnTo>
                    <a:pt x="592601" y="255831"/>
                  </a:lnTo>
                  <a:lnTo>
                    <a:pt x="639787" y="238096"/>
                  </a:lnTo>
                  <a:lnTo>
                    <a:pt x="687587" y="220932"/>
                  </a:lnTo>
                  <a:lnTo>
                    <a:pt x="735989" y="204348"/>
                  </a:lnTo>
                  <a:lnTo>
                    <a:pt x="784981" y="188350"/>
                  </a:lnTo>
                  <a:lnTo>
                    <a:pt x="834551" y="172947"/>
                  </a:lnTo>
                  <a:lnTo>
                    <a:pt x="884685" y="158146"/>
                  </a:lnTo>
                  <a:lnTo>
                    <a:pt x="935371" y="143954"/>
                  </a:lnTo>
                  <a:lnTo>
                    <a:pt x="986597" y="130380"/>
                  </a:lnTo>
                  <a:lnTo>
                    <a:pt x="1038351" y="117432"/>
                  </a:lnTo>
                  <a:lnTo>
                    <a:pt x="1090620" y="105116"/>
                  </a:lnTo>
                  <a:lnTo>
                    <a:pt x="1143392" y="93440"/>
                  </a:lnTo>
                  <a:lnTo>
                    <a:pt x="1196654" y="82413"/>
                  </a:lnTo>
                  <a:lnTo>
                    <a:pt x="1250394" y="72041"/>
                  </a:lnTo>
                  <a:lnTo>
                    <a:pt x="1304599" y="62333"/>
                  </a:lnTo>
                  <a:lnTo>
                    <a:pt x="1359257" y="53297"/>
                  </a:lnTo>
                  <a:lnTo>
                    <a:pt x="1414356" y="44939"/>
                  </a:lnTo>
                  <a:lnTo>
                    <a:pt x="1469883" y="37267"/>
                  </a:lnTo>
                  <a:lnTo>
                    <a:pt x="1525826" y="30290"/>
                  </a:lnTo>
                  <a:lnTo>
                    <a:pt x="1582172" y="24015"/>
                  </a:lnTo>
                  <a:lnTo>
                    <a:pt x="1638909" y="18449"/>
                  </a:lnTo>
                  <a:lnTo>
                    <a:pt x="1696025" y="13600"/>
                  </a:lnTo>
                  <a:lnTo>
                    <a:pt x="1753506" y="9476"/>
                  </a:lnTo>
                  <a:lnTo>
                    <a:pt x="1811341" y="6085"/>
                  </a:lnTo>
                  <a:lnTo>
                    <a:pt x="1869518" y="3434"/>
                  </a:lnTo>
                  <a:lnTo>
                    <a:pt x="1928023" y="1531"/>
                  </a:lnTo>
                  <a:lnTo>
                    <a:pt x="1986844" y="384"/>
                  </a:lnTo>
                  <a:lnTo>
                    <a:pt x="2045970" y="0"/>
                  </a:lnTo>
                  <a:lnTo>
                    <a:pt x="2105095" y="384"/>
                  </a:lnTo>
                  <a:lnTo>
                    <a:pt x="2163916" y="1531"/>
                  </a:lnTo>
                  <a:lnTo>
                    <a:pt x="2222421" y="3434"/>
                  </a:lnTo>
                  <a:lnTo>
                    <a:pt x="2280598" y="6085"/>
                  </a:lnTo>
                  <a:lnTo>
                    <a:pt x="2338433" y="9476"/>
                  </a:lnTo>
                  <a:lnTo>
                    <a:pt x="2395914" y="13600"/>
                  </a:lnTo>
                  <a:lnTo>
                    <a:pt x="2453030" y="18449"/>
                  </a:lnTo>
                  <a:lnTo>
                    <a:pt x="2509767" y="24015"/>
                  </a:lnTo>
                  <a:lnTo>
                    <a:pt x="2566113" y="30290"/>
                  </a:lnTo>
                  <a:lnTo>
                    <a:pt x="2622056" y="37267"/>
                  </a:lnTo>
                  <a:lnTo>
                    <a:pt x="2677583" y="44939"/>
                  </a:lnTo>
                  <a:lnTo>
                    <a:pt x="2732682" y="53297"/>
                  </a:lnTo>
                  <a:lnTo>
                    <a:pt x="2787340" y="62333"/>
                  </a:lnTo>
                  <a:lnTo>
                    <a:pt x="2841545" y="72041"/>
                  </a:lnTo>
                  <a:lnTo>
                    <a:pt x="2895285" y="82413"/>
                  </a:lnTo>
                  <a:lnTo>
                    <a:pt x="2948547" y="93440"/>
                  </a:lnTo>
                  <a:lnTo>
                    <a:pt x="3001319" y="105116"/>
                  </a:lnTo>
                  <a:lnTo>
                    <a:pt x="3053588" y="117432"/>
                  </a:lnTo>
                  <a:lnTo>
                    <a:pt x="3105342" y="130380"/>
                  </a:lnTo>
                  <a:lnTo>
                    <a:pt x="3156568" y="143954"/>
                  </a:lnTo>
                  <a:lnTo>
                    <a:pt x="3207254" y="158146"/>
                  </a:lnTo>
                  <a:lnTo>
                    <a:pt x="3257388" y="172947"/>
                  </a:lnTo>
                  <a:lnTo>
                    <a:pt x="3306958" y="188350"/>
                  </a:lnTo>
                  <a:lnTo>
                    <a:pt x="3355950" y="204348"/>
                  </a:lnTo>
                  <a:lnTo>
                    <a:pt x="3404352" y="220932"/>
                  </a:lnTo>
                  <a:lnTo>
                    <a:pt x="3452152" y="238096"/>
                  </a:lnTo>
                  <a:lnTo>
                    <a:pt x="3499338" y="255831"/>
                  </a:lnTo>
                  <a:lnTo>
                    <a:pt x="3545897" y="274129"/>
                  </a:lnTo>
                  <a:lnTo>
                    <a:pt x="3591816" y="292984"/>
                  </a:lnTo>
                  <a:lnTo>
                    <a:pt x="3637084" y="312387"/>
                  </a:lnTo>
                  <a:lnTo>
                    <a:pt x="3681688" y="332331"/>
                  </a:lnTo>
                  <a:lnTo>
                    <a:pt x="3725615" y="352808"/>
                  </a:lnTo>
                  <a:lnTo>
                    <a:pt x="3768852" y="373810"/>
                  </a:lnTo>
                  <a:lnTo>
                    <a:pt x="3811389" y="395330"/>
                  </a:lnTo>
                  <a:lnTo>
                    <a:pt x="3853211" y="417361"/>
                  </a:lnTo>
                  <a:lnTo>
                    <a:pt x="3894308" y="439893"/>
                  </a:lnTo>
                  <a:lnTo>
                    <a:pt x="3934665" y="462920"/>
                  </a:lnTo>
                  <a:lnTo>
                    <a:pt x="3974272" y="486434"/>
                  </a:lnTo>
                  <a:lnTo>
                    <a:pt x="4013114" y="510427"/>
                  </a:lnTo>
                  <a:lnTo>
                    <a:pt x="4051181" y="534893"/>
                  </a:lnTo>
                  <a:lnTo>
                    <a:pt x="4088460" y="559822"/>
                  </a:lnTo>
                  <a:lnTo>
                    <a:pt x="4124937" y="585207"/>
                  </a:lnTo>
                  <a:lnTo>
                    <a:pt x="4160601" y="611041"/>
                  </a:lnTo>
                  <a:lnTo>
                    <a:pt x="4195440" y="637316"/>
                  </a:lnTo>
                  <a:lnTo>
                    <a:pt x="4229440" y="664024"/>
                  </a:lnTo>
                  <a:lnTo>
                    <a:pt x="4262590" y="691158"/>
                  </a:lnTo>
                  <a:lnTo>
                    <a:pt x="4294877" y="718710"/>
                  </a:lnTo>
                  <a:lnTo>
                    <a:pt x="4326289" y="746672"/>
                  </a:lnTo>
                  <a:lnTo>
                    <a:pt x="4356813" y="775037"/>
                  </a:lnTo>
                  <a:lnTo>
                    <a:pt x="4386437" y="803796"/>
                  </a:lnTo>
                  <a:lnTo>
                    <a:pt x="4415148" y="832943"/>
                  </a:lnTo>
                  <a:lnTo>
                    <a:pt x="4442934" y="862469"/>
                  </a:lnTo>
                  <a:lnTo>
                    <a:pt x="4469782" y="892368"/>
                  </a:lnTo>
                  <a:lnTo>
                    <a:pt x="4495681" y="922630"/>
                  </a:lnTo>
                  <a:lnTo>
                    <a:pt x="4520617" y="953249"/>
                  </a:lnTo>
                  <a:lnTo>
                    <a:pt x="4544578" y="984217"/>
                  </a:lnTo>
                  <a:lnTo>
                    <a:pt x="4567552" y="1015526"/>
                  </a:lnTo>
                  <a:lnTo>
                    <a:pt x="4589527" y="1047169"/>
                  </a:lnTo>
                  <a:lnTo>
                    <a:pt x="4610490" y="1079138"/>
                  </a:lnTo>
                  <a:lnTo>
                    <a:pt x="4649329" y="1144022"/>
                  </a:lnTo>
                  <a:lnTo>
                    <a:pt x="4683972" y="1210117"/>
                  </a:lnTo>
                  <a:lnTo>
                    <a:pt x="4714317" y="1277362"/>
                  </a:lnTo>
                  <a:lnTo>
                    <a:pt x="4740267" y="1345696"/>
                  </a:lnTo>
                  <a:lnTo>
                    <a:pt x="4761722" y="1415057"/>
                  </a:lnTo>
                  <a:lnTo>
                    <a:pt x="4778582" y="1485384"/>
                  </a:lnTo>
                  <a:lnTo>
                    <a:pt x="4790748" y="1556615"/>
                  </a:lnTo>
                  <a:lnTo>
                    <a:pt x="4798120" y="1628690"/>
                  </a:lnTo>
                  <a:lnTo>
                    <a:pt x="4800600" y="1701545"/>
                  </a:lnTo>
                  <a:lnTo>
                    <a:pt x="4799978" y="1738067"/>
                  </a:lnTo>
                  <a:lnTo>
                    <a:pt x="4795039" y="1810540"/>
                  </a:lnTo>
                  <a:lnTo>
                    <a:pt x="4785258" y="1882200"/>
                  </a:lnTo>
                  <a:lnTo>
                    <a:pt x="4770732" y="1952987"/>
                  </a:lnTo>
                  <a:lnTo>
                    <a:pt x="4751563" y="2022839"/>
                  </a:lnTo>
                  <a:lnTo>
                    <a:pt x="4727848" y="2091694"/>
                  </a:lnTo>
                  <a:lnTo>
                    <a:pt x="4699688" y="2159491"/>
                  </a:lnTo>
                  <a:lnTo>
                    <a:pt x="4667181" y="2226169"/>
                  </a:lnTo>
                  <a:lnTo>
                    <a:pt x="4630428" y="2291667"/>
                  </a:lnTo>
                  <a:lnTo>
                    <a:pt x="4589527" y="2355922"/>
                  </a:lnTo>
                  <a:lnTo>
                    <a:pt x="4567552" y="2387565"/>
                  </a:lnTo>
                  <a:lnTo>
                    <a:pt x="4544578" y="2418874"/>
                  </a:lnTo>
                  <a:lnTo>
                    <a:pt x="4520617" y="2449842"/>
                  </a:lnTo>
                  <a:lnTo>
                    <a:pt x="4495681" y="2480461"/>
                  </a:lnTo>
                  <a:lnTo>
                    <a:pt x="4469782" y="2510723"/>
                  </a:lnTo>
                  <a:lnTo>
                    <a:pt x="4442934" y="2540622"/>
                  </a:lnTo>
                  <a:lnTo>
                    <a:pt x="4415148" y="2570148"/>
                  </a:lnTo>
                  <a:lnTo>
                    <a:pt x="4386437" y="2599295"/>
                  </a:lnTo>
                  <a:lnTo>
                    <a:pt x="4356813" y="2628054"/>
                  </a:lnTo>
                  <a:lnTo>
                    <a:pt x="4326289" y="2656419"/>
                  </a:lnTo>
                  <a:lnTo>
                    <a:pt x="4294877" y="2684381"/>
                  </a:lnTo>
                  <a:lnTo>
                    <a:pt x="4262590" y="2711933"/>
                  </a:lnTo>
                  <a:lnTo>
                    <a:pt x="4229440" y="2739067"/>
                  </a:lnTo>
                  <a:lnTo>
                    <a:pt x="4195440" y="2765775"/>
                  </a:lnTo>
                  <a:lnTo>
                    <a:pt x="4160601" y="2792050"/>
                  </a:lnTo>
                  <a:lnTo>
                    <a:pt x="4124937" y="2817884"/>
                  </a:lnTo>
                  <a:lnTo>
                    <a:pt x="4088460" y="2843269"/>
                  </a:lnTo>
                  <a:lnTo>
                    <a:pt x="4051181" y="2868198"/>
                  </a:lnTo>
                  <a:lnTo>
                    <a:pt x="4013114" y="2892664"/>
                  </a:lnTo>
                  <a:lnTo>
                    <a:pt x="3974272" y="2916657"/>
                  </a:lnTo>
                  <a:lnTo>
                    <a:pt x="3934665" y="2940171"/>
                  </a:lnTo>
                  <a:lnTo>
                    <a:pt x="3894308" y="2963198"/>
                  </a:lnTo>
                  <a:lnTo>
                    <a:pt x="3853211" y="2985730"/>
                  </a:lnTo>
                  <a:lnTo>
                    <a:pt x="3811389" y="3007761"/>
                  </a:lnTo>
                  <a:lnTo>
                    <a:pt x="3783062" y="3022091"/>
                  </a:lnTo>
                </a:path>
                <a:path w="4800600" h="3022600">
                  <a:moveTo>
                    <a:pt x="308877" y="3022091"/>
                  </a:moveTo>
                  <a:lnTo>
                    <a:pt x="238728" y="2985730"/>
                  </a:lnTo>
                  <a:lnTo>
                    <a:pt x="197631" y="2963198"/>
                  </a:lnTo>
                  <a:lnTo>
                    <a:pt x="157274" y="2940171"/>
                  </a:lnTo>
                  <a:lnTo>
                    <a:pt x="117667" y="2916657"/>
                  </a:lnTo>
                  <a:lnTo>
                    <a:pt x="78825" y="2892664"/>
                  </a:lnTo>
                  <a:lnTo>
                    <a:pt x="40758" y="2868198"/>
                  </a:lnTo>
                  <a:lnTo>
                    <a:pt x="3479" y="2843269"/>
                  </a:lnTo>
                  <a:lnTo>
                    <a:pt x="0" y="2840848"/>
                  </a:lnTo>
                </a:path>
              </a:pathLst>
            </a:custGeom>
            <a:ln w="5715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692652" y="2292096"/>
              <a:ext cx="4375403" cy="4229100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3774947" y="2325624"/>
              <a:ext cx="4211320" cy="4075429"/>
            </a:xfrm>
            <a:custGeom>
              <a:avLst/>
              <a:gdLst/>
              <a:ahLst/>
              <a:cxnLst/>
              <a:rect l="l" t="t" r="r" b="b"/>
              <a:pathLst>
                <a:path w="4211320" h="4075429">
                  <a:moveTo>
                    <a:pt x="2105406" y="0"/>
                  </a:moveTo>
                  <a:lnTo>
                    <a:pt x="2056407" y="540"/>
                  </a:lnTo>
                  <a:lnTo>
                    <a:pt x="2007682" y="2155"/>
                  </a:lnTo>
                  <a:lnTo>
                    <a:pt x="1959244" y="4833"/>
                  </a:lnTo>
                  <a:lnTo>
                    <a:pt x="1911104" y="8561"/>
                  </a:lnTo>
                  <a:lnTo>
                    <a:pt x="1863274" y="13328"/>
                  </a:lnTo>
                  <a:lnTo>
                    <a:pt x="1815767" y="19122"/>
                  </a:lnTo>
                  <a:lnTo>
                    <a:pt x="1768595" y="25932"/>
                  </a:lnTo>
                  <a:lnTo>
                    <a:pt x="1721770" y="33745"/>
                  </a:lnTo>
                  <a:lnTo>
                    <a:pt x="1675304" y="42550"/>
                  </a:lnTo>
                  <a:lnTo>
                    <a:pt x="1629208" y="52336"/>
                  </a:lnTo>
                  <a:lnTo>
                    <a:pt x="1583496" y="63090"/>
                  </a:lnTo>
                  <a:lnTo>
                    <a:pt x="1538179" y="74802"/>
                  </a:lnTo>
                  <a:lnTo>
                    <a:pt x="1493270" y="87458"/>
                  </a:lnTo>
                  <a:lnTo>
                    <a:pt x="1448780" y="101048"/>
                  </a:lnTo>
                  <a:lnTo>
                    <a:pt x="1404721" y="115559"/>
                  </a:lnTo>
                  <a:lnTo>
                    <a:pt x="1361107" y="130981"/>
                  </a:lnTo>
                  <a:lnTo>
                    <a:pt x="1317948" y="147300"/>
                  </a:lnTo>
                  <a:lnTo>
                    <a:pt x="1275257" y="164507"/>
                  </a:lnTo>
                  <a:lnTo>
                    <a:pt x="1233046" y="182588"/>
                  </a:lnTo>
                  <a:lnTo>
                    <a:pt x="1191327" y="201532"/>
                  </a:lnTo>
                  <a:lnTo>
                    <a:pt x="1150113" y="221327"/>
                  </a:lnTo>
                  <a:lnTo>
                    <a:pt x="1109415" y="241963"/>
                  </a:lnTo>
                  <a:lnTo>
                    <a:pt x="1069246" y="263426"/>
                  </a:lnTo>
                  <a:lnTo>
                    <a:pt x="1029617" y="285705"/>
                  </a:lnTo>
                  <a:lnTo>
                    <a:pt x="990540" y="308789"/>
                  </a:lnTo>
                  <a:lnTo>
                    <a:pt x="952029" y="332666"/>
                  </a:lnTo>
                  <a:lnTo>
                    <a:pt x="914095" y="357324"/>
                  </a:lnTo>
                  <a:lnTo>
                    <a:pt x="876749" y="382751"/>
                  </a:lnTo>
                  <a:lnTo>
                    <a:pt x="840005" y="408935"/>
                  </a:lnTo>
                  <a:lnTo>
                    <a:pt x="803874" y="435866"/>
                  </a:lnTo>
                  <a:lnTo>
                    <a:pt x="768369" y="463531"/>
                  </a:lnTo>
                  <a:lnTo>
                    <a:pt x="733501" y="491918"/>
                  </a:lnTo>
                  <a:lnTo>
                    <a:pt x="699282" y="521016"/>
                  </a:lnTo>
                  <a:lnTo>
                    <a:pt x="665725" y="550813"/>
                  </a:lnTo>
                  <a:lnTo>
                    <a:pt x="632842" y="581297"/>
                  </a:lnTo>
                  <a:lnTo>
                    <a:pt x="600646" y="612457"/>
                  </a:lnTo>
                  <a:lnTo>
                    <a:pt x="569147" y="644280"/>
                  </a:lnTo>
                  <a:lnTo>
                    <a:pt x="538358" y="676756"/>
                  </a:lnTo>
                  <a:lnTo>
                    <a:pt x="508291" y="709872"/>
                  </a:lnTo>
                  <a:lnTo>
                    <a:pt x="478959" y="743617"/>
                  </a:lnTo>
                  <a:lnTo>
                    <a:pt x="450374" y="777979"/>
                  </a:lnTo>
                  <a:lnTo>
                    <a:pt x="422547" y="812946"/>
                  </a:lnTo>
                  <a:lnTo>
                    <a:pt x="395491" y="848507"/>
                  </a:lnTo>
                  <a:lnTo>
                    <a:pt x="369217" y="884649"/>
                  </a:lnTo>
                  <a:lnTo>
                    <a:pt x="343739" y="921362"/>
                  </a:lnTo>
                  <a:lnTo>
                    <a:pt x="319067" y="958633"/>
                  </a:lnTo>
                  <a:lnTo>
                    <a:pt x="295215" y="996450"/>
                  </a:lnTo>
                  <a:lnTo>
                    <a:pt x="272194" y="1034802"/>
                  </a:lnTo>
                  <a:lnTo>
                    <a:pt x="250017" y="1073678"/>
                  </a:lnTo>
                  <a:lnTo>
                    <a:pt x="228694" y="1113065"/>
                  </a:lnTo>
                  <a:lnTo>
                    <a:pt x="208240" y="1152952"/>
                  </a:lnTo>
                  <a:lnTo>
                    <a:pt x="188665" y="1193327"/>
                  </a:lnTo>
                  <a:lnTo>
                    <a:pt x="169982" y="1234178"/>
                  </a:lnTo>
                  <a:lnTo>
                    <a:pt x="152203" y="1275494"/>
                  </a:lnTo>
                  <a:lnTo>
                    <a:pt x="135340" y="1317263"/>
                  </a:lnTo>
                  <a:lnTo>
                    <a:pt x="119406" y="1359472"/>
                  </a:lnTo>
                  <a:lnTo>
                    <a:pt x="104411" y="1402112"/>
                  </a:lnTo>
                  <a:lnTo>
                    <a:pt x="90369" y="1445169"/>
                  </a:lnTo>
                  <a:lnTo>
                    <a:pt x="77291" y="1488632"/>
                  </a:lnTo>
                  <a:lnTo>
                    <a:pt x="65190" y="1532489"/>
                  </a:lnTo>
                  <a:lnTo>
                    <a:pt x="54078" y="1576728"/>
                  </a:lnTo>
                  <a:lnTo>
                    <a:pt x="43967" y="1621339"/>
                  </a:lnTo>
                  <a:lnTo>
                    <a:pt x="34868" y="1666309"/>
                  </a:lnTo>
                  <a:lnTo>
                    <a:pt x="26795" y="1711626"/>
                  </a:lnTo>
                  <a:lnTo>
                    <a:pt x="19758" y="1757279"/>
                  </a:lnTo>
                  <a:lnTo>
                    <a:pt x="13771" y="1803255"/>
                  </a:lnTo>
                  <a:lnTo>
                    <a:pt x="8846" y="1849544"/>
                  </a:lnTo>
                  <a:lnTo>
                    <a:pt x="4994" y="1896134"/>
                  </a:lnTo>
                  <a:lnTo>
                    <a:pt x="2227" y="1943012"/>
                  </a:lnTo>
                  <a:lnTo>
                    <a:pt x="558" y="1990167"/>
                  </a:lnTo>
                  <a:lnTo>
                    <a:pt x="0" y="2037588"/>
                  </a:lnTo>
                  <a:lnTo>
                    <a:pt x="558" y="2085008"/>
                  </a:lnTo>
                  <a:lnTo>
                    <a:pt x="2227" y="2132163"/>
                  </a:lnTo>
                  <a:lnTo>
                    <a:pt x="4994" y="2179041"/>
                  </a:lnTo>
                  <a:lnTo>
                    <a:pt x="8846" y="2225631"/>
                  </a:lnTo>
                  <a:lnTo>
                    <a:pt x="13771" y="2271920"/>
                  </a:lnTo>
                  <a:lnTo>
                    <a:pt x="19758" y="2317896"/>
                  </a:lnTo>
                  <a:lnTo>
                    <a:pt x="26795" y="2363549"/>
                  </a:lnTo>
                  <a:lnTo>
                    <a:pt x="34868" y="2408866"/>
                  </a:lnTo>
                  <a:lnTo>
                    <a:pt x="43967" y="2453836"/>
                  </a:lnTo>
                  <a:lnTo>
                    <a:pt x="54078" y="2498447"/>
                  </a:lnTo>
                  <a:lnTo>
                    <a:pt x="65190" y="2542686"/>
                  </a:lnTo>
                  <a:lnTo>
                    <a:pt x="77291" y="2586543"/>
                  </a:lnTo>
                  <a:lnTo>
                    <a:pt x="90369" y="2630006"/>
                  </a:lnTo>
                  <a:lnTo>
                    <a:pt x="104411" y="2673063"/>
                  </a:lnTo>
                  <a:lnTo>
                    <a:pt x="119406" y="2715703"/>
                  </a:lnTo>
                  <a:lnTo>
                    <a:pt x="135340" y="2757912"/>
                  </a:lnTo>
                  <a:lnTo>
                    <a:pt x="152203" y="2799681"/>
                  </a:lnTo>
                  <a:lnTo>
                    <a:pt x="169982" y="2840997"/>
                  </a:lnTo>
                  <a:lnTo>
                    <a:pt x="188665" y="2881848"/>
                  </a:lnTo>
                  <a:lnTo>
                    <a:pt x="208240" y="2922223"/>
                  </a:lnTo>
                  <a:lnTo>
                    <a:pt x="228694" y="2962110"/>
                  </a:lnTo>
                  <a:lnTo>
                    <a:pt x="250017" y="3001497"/>
                  </a:lnTo>
                  <a:lnTo>
                    <a:pt x="272194" y="3040373"/>
                  </a:lnTo>
                  <a:lnTo>
                    <a:pt x="295215" y="3078725"/>
                  </a:lnTo>
                  <a:lnTo>
                    <a:pt x="319067" y="3116542"/>
                  </a:lnTo>
                  <a:lnTo>
                    <a:pt x="343739" y="3153813"/>
                  </a:lnTo>
                  <a:lnTo>
                    <a:pt x="369217" y="3190526"/>
                  </a:lnTo>
                  <a:lnTo>
                    <a:pt x="395491" y="3226668"/>
                  </a:lnTo>
                  <a:lnTo>
                    <a:pt x="422547" y="3262229"/>
                  </a:lnTo>
                  <a:lnTo>
                    <a:pt x="450374" y="3297196"/>
                  </a:lnTo>
                  <a:lnTo>
                    <a:pt x="478959" y="3331558"/>
                  </a:lnTo>
                  <a:lnTo>
                    <a:pt x="508291" y="3365303"/>
                  </a:lnTo>
                  <a:lnTo>
                    <a:pt x="538358" y="3398419"/>
                  </a:lnTo>
                  <a:lnTo>
                    <a:pt x="569147" y="3430895"/>
                  </a:lnTo>
                  <a:lnTo>
                    <a:pt x="600646" y="3462718"/>
                  </a:lnTo>
                  <a:lnTo>
                    <a:pt x="632842" y="3493878"/>
                  </a:lnTo>
                  <a:lnTo>
                    <a:pt x="665725" y="3524362"/>
                  </a:lnTo>
                  <a:lnTo>
                    <a:pt x="699282" y="3554159"/>
                  </a:lnTo>
                  <a:lnTo>
                    <a:pt x="733501" y="3583257"/>
                  </a:lnTo>
                  <a:lnTo>
                    <a:pt x="768369" y="3611644"/>
                  </a:lnTo>
                  <a:lnTo>
                    <a:pt x="803874" y="3639309"/>
                  </a:lnTo>
                  <a:lnTo>
                    <a:pt x="840005" y="3666240"/>
                  </a:lnTo>
                  <a:lnTo>
                    <a:pt x="876749" y="3692424"/>
                  </a:lnTo>
                  <a:lnTo>
                    <a:pt x="914095" y="3717851"/>
                  </a:lnTo>
                  <a:lnTo>
                    <a:pt x="952029" y="3742509"/>
                  </a:lnTo>
                  <a:lnTo>
                    <a:pt x="990540" y="3766386"/>
                  </a:lnTo>
                  <a:lnTo>
                    <a:pt x="1029617" y="3789470"/>
                  </a:lnTo>
                  <a:lnTo>
                    <a:pt x="1069246" y="3811749"/>
                  </a:lnTo>
                  <a:lnTo>
                    <a:pt x="1109415" y="3833212"/>
                  </a:lnTo>
                  <a:lnTo>
                    <a:pt x="1150113" y="3853848"/>
                  </a:lnTo>
                  <a:lnTo>
                    <a:pt x="1191327" y="3873643"/>
                  </a:lnTo>
                  <a:lnTo>
                    <a:pt x="1233046" y="3892587"/>
                  </a:lnTo>
                  <a:lnTo>
                    <a:pt x="1275257" y="3910668"/>
                  </a:lnTo>
                  <a:lnTo>
                    <a:pt x="1317948" y="3927875"/>
                  </a:lnTo>
                  <a:lnTo>
                    <a:pt x="1361107" y="3944194"/>
                  </a:lnTo>
                  <a:lnTo>
                    <a:pt x="1404721" y="3959616"/>
                  </a:lnTo>
                  <a:lnTo>
                    <a:pt x="1448780" y="3974127"/>
                  </a:lnTo>
                  <a:lnTo>
                    <a:pt x="1493270" y="3987717"/>
                  </a:lnTo>
                  <a:lnTo>
                    <a:pt x="1538179" y="4000373"/>
                  </a:lnTo>
                  <a:lnTo>
                    <a:pt x="1583496" y="4012085"/>
                  </a:lnTo>
                  <a:lnTo>
                    <a:pt x="1629208" y="4022839"/>
                  </a:lnTo>
                  <a:lnTo>
                    <a:pt x="1675304" y="4032625"/>
                  </a:lnTo>
                  <a:lnTo>
                    <a:pt x="1721770" y="4041430"/>
                  </a:lnTo>
                  <a:lnTo>
                    <a:pt x="1768595" y="4049243"/>
                  </a:lnTo>
                  <a:lnTo>
                    <a:pt x="1815767" y="4056053"/>
                  </a:lnTo>
                  <a:lnTo>
                    <a:pt x="1863274" y="4061847"/>
                  </a:lnTo>
                  <a:lnTo>
                    <a:pt x="1911104" y="4066614"/>
                  </a:lnTo>
                  <a:lnTo>
                    <a:pt x="1959244" y="4070342"/>
                  </a:lnTo>
                  <a:lnTo>
                    <a:pt x="2007682" y="4073020"/>
                  </a:lnTo>
                  <a:lnTo>
                    <a:pt x="2056407" y="4074635"/>
                  </a:lnTo>
                  <a:lnTo>
                    <a:pt x="2105406" y="4075176"/>
                  </a:lnTo>
                  <a:lnTo>
                    <a:pt x="2154404" y="4074635"/>
                  </a:lnTo>
                  <a:lnTo>
                    <a:pt x="2203129" y="4073020"/>
                  </a:lnTo>
                  <a:lnTo>
                    <a:pt x="2251567" y="4070342"/>
                  </a:lnTo>
                  <a:lnTo>
                    <a:pt x="2299707" y="4066614"/>
                  </a:lnTo>
                  <a:lnTo>
                    <a:pt x="2347537" y="4061847"/>
                  </a:lnTo>
                  <a:lnTo>
                    <a:pt x="2395044" y="4056053"/>
                  </a:lnTo>
                  <a:lnTo>
                    <a:pt x="2442216" y="4049243"/>
                  </a:lnTo>
                  <a:lnTo>
                    <a:pt x="2489041" y="4041430"/>
                  </a:lnTo>
                  <a:lnTo>
                    <a:pt x="2535507" y="4032625"/>
                  </a:lnTo>
                  <a:lnTo>
                    <a:pt x="2581603" y="4022839"/>
                  </a:lnTo>
                  <a:lnTo>
                    <a:pt x="2627315" y="4012085"/>
                  </a:lnTo>
                  <a:lnTo>
                    <a:pt x="2672632" y="4000373"/>
                  </a:lnTo>
                  <a:lnTo>
                    <a:pt x="2717541" y="3987717"/>
                  </a:lnTo>
                  <a:lnTo>
                    <a:pt x="2762031" y="3974127"/>
                  </a:lnTo>
                  <a:lnTo>
                    <a:pt x="2806090" y="3959616"/>
                  </a:lnTo>
                  <a:lnTo>
                    <a:pt x="2849704" y="3944194"/>
                  </a:lnTo>
                  <a:lnTo>
                    <a:pt x="2892863" y="3927875"/>
                  </a:lnTo>
                  <a:lnTo>
                    <a:pt x="2935554" y="3910668"/>
                  </a:lnTo>
                  <a:lnTo>
                    <a:pt x="2977765" y="3892587"/>
                  </a:lnTo>
                  <a:lnTo>
                    <a:pt x="3019484" y="3873643"/>
                  </a:lnTo>
                  <a:lnTo>
                    <a:pt x="3060698" y="3853848"/>
                  </a:lnTo>
                  <a:lnTo>
                    <a:pt x="3101396" y="3833212"/>
                  </a:lnTo>
                  <a:lnTo>
                    <a:pt x="3141565" y="3811749"/>
                  </a:lnTo>
                  <a:lnTo>
                    <a:pt x="3181194" y="3789470"/>
                  </a:lnTo>
                  <a:lnTo>
                    <a:pt x="3220271" y="3766386"/>
                  </a:lnTo>
                  <a:lnTo>
                    <a:pt x="3258782" y="3742509"/>
                  </a:lnTo>
                  <a:lnTo>
                    <a:pt x="3296716" y="3717851"/>
                  </a:lnTo>
                  <a:lnTo>
                    <a:pt x="3334062" y="3692424"/>
                  </a:lnTo>
                  <a:lnTo>
                    <a:pt x="3370806" y="3666240"/>
                  </a:lnTo>
                  <a:lnTo>
                    <a:pt x="3406937" y="3639309"/>
                  </a:lnTo>
                  <a:lnTo>
                    <a:pt x="3442442" y="3611644"/>
                  </a:lnTo>
                  <a:lnTo>
                    <a:pt x="3477310" y="3583257"/>
                  </a:lnTo>
                  <a:lnTo>
                    <a:pt x="3511529" y="3554159"/>
                  </a:lnTo>
                  <a:lnTo>
                    <a:pt x="3545086" y="3524362"/>
                  </a:lnTo>
                  <a:lnTo>
                    <a:pt x="3577969" y="3493878"/>
                  </a:lnTo>
                  <a:lnTo>
                    <a:pt x="3610165" y="3462718"/>
                  </a:lnTo>
                  <a:lnTo>
                    <a:pt x="3641664" y="3430895"/>
                  </a:lnTo>
                  <a:lnTo>
                    <a:pt x="3672453" y="3398419"/>
                  </a:lnTo>
                  <a:lnTo>
                    <a:pt x="3702520" y="3365303"/>
                  </a:lnTo>
                  <a:lnTo>
                    <a:pt x="3731852" y="3331558"/>
                  </a:lnTo>
                  <a:lnTo>
                    <a:pt x="3760437" y="3297196"/>
                  </a:lnTo>
                  <a:lnTo>
                    <a:pt x="3788264" y="3262229"/>
                  </a:lnTo>
                  <a:lnTo>
                    <a:pt x="3815320" y="3226668"/>
                  </a:lnTo>
                  <a:lnTo>
                    <a:pt x="3841594" y="3190526"/>
                  </a:lnTo>
                  <a:lnTo>
                    <a:pt x="3867072" y="3153813"/>
                  </a:lnTo>
                  <a:lnTo>
                    <a:pt x="3891744" y="3116542"/>
                  </a:lnTo>
                  <a:lnTo>
                    <a:pt x="3915596" y="3078725"/>
                  </a:lnTo>
                  <a:lnTo>
                    <a:pt x="3938617" y="3040373"/>
                  </a:lnTo>
                  <a:lnTo>
                    <a:pt x="3960794" y="3001497"/>
                  </a:lnTo>
                  <a:lnTo>
                    <a:pt x="3982117" y="2962110"/>
                  </a:lnTo>
                  <a:lnTo>
                    <a:pt x="4002571" y="2922223"/>
                  </a:lnTo>
                  <a:lnTo>
                    <a:pt x="4022146" y="2881848"/>
                  </a:lnTo>
                  <a:lnTo>
                    <a:pt x="4040829" y="2840997"/>
                  </a:lnTo>
                  <a:lnTo>
                    <a:pt x="4058608" y="2799681"/>
                  </a:lnTo>
                  <a:lnTo>
                    <a:pt x="4075471" y="2757912"/>
                  </a:lnTo>
                  <a:lnTo>
                    <a:pt x="4091405" y="2715703"/>
                  </a:lnTo>
                  <a:lnTo>
                    <a:pt x="4106400" y="2673063"/>
                  </a:lnTo>
                  <a:lnTo>
                    <a:pt x="4120442" y="2630006"/>
                  </a:lnTo>
                  <a:lnTo>
                    <a:pt x="4133520" y="2586543"/>
                  </a:lnTo>
                  <a:lnTo>
                    <a:pt x="4145621" y="2542686"/>
                  </a:lnTo>
                  <a:lnTo>
                    <a:pt x="4156733" y="2498447"/>
                  </a:lnTo>
                  <a:lnTo>
                    <a:pt x="4166844" y="2453836"/>
                  </a:lnTo>
                  <a:lnTo>
                    <a:pt x="4175943" y="2408866"/>
                  </a:lnTo>
                  <a:lnTo>
                    <a:pt x="4184016" y="2363549"/>
                  </a:lnTo>
                  <a:lnTo>
                    <a:pt x="4191053" y="2317896"/>
                  </a:lnTo>
                  <a:lnTo>
                    <a:pt x="4197040" y="2271920"/>
                  </a:lnTo>
                  <a:lnTo>
                    <a:pt x="4201965" y="2225631"/>
                  </a:lnTo>
                  <a:lnTo>
                    <a:pt x="4205817" y="2179041"/>
                  </a:lnTo>
                  <a:lnTo>
                    <a:pt x="4208584" y="2132163"/>
                  </a:lnTo>
                  <a:lnTo>
                    <a:pt x="4210253" y="2085008"/>
                  </a:lnTo>
                  <a:lnTo>
                    <a:pt x="4210812" y="2037588"/>
                  </a:lnTo>
                  <a:lnTo>
                    <a:pt x="4210253" y="1990167"/>
                  </a:lnTo>
                  <a:lnTo>
                    <a:pt x="4208584" y="1943012"/>
                  </a:lnTo>
                  <a:lnTo>
                    <a:pt x="4205817" y="1896134"/>
                  </a:lnTo>
                  <a:lnTo>
                    <a:pt x="4201965" y="1849544"/>
                  </a:lnTo>
                  <a:lnTo>
                    <a:pt x="4197040" y="1803255"/>
                  </a:lnTo>
                  <a:lnTo>
                    <a:pt x="4191053" y="1757279"/>
                  </a:lnTo>
                  <a:lnTo>
                    <a:pt x="4184016" y="1711626"/>
                  </a:lnTo>
                  <a:lnTo>
                    <a:pt x="4175943" y="1666309"/>
                  </a:lnTo>
                  <a:lnTo>
                    <a:pt x="4166844" y="1621339"/>
                  </a:lnTo>
                  <a:lnTo>
                    <a:pt x="4156733" y="1576728"/>
                  </a:lnTo>
                  <a:lnTo>
                    <a:pt x="4145621" y="1532489"/>
                  </a:lnTo>
                  <a:lnTo>
                    <a:pt x="4133520" y="1488632"/>
                  </a:lnTo>
                  <a:lnTo>
                    <a:pt x="4120442" y="1445169"/>
                  </a:lnTo>
                  <a:lnTo>
                    <a:pt x="4106400" y="1402112"/>
                  </a:lnTo>
                  <a:lnTo>
                    <a:pt x="4091405" y="1359472"/>
                  </a:lnTo>
                  <a:lnTo>
                    <a:pt x="4075471" y="1317263"/>
                  </a:lnTo>
                  <a:lnTo>
                    <a:pt x="4058608" y="1275494"/>
                  </a:lnTo>
                  <a:lnTo>
                    <a:pt x="4040829" y="1234178"/>
                  </a:lnTo>
                  <a:lnTo>
                    <a:pt x="4022146" y="1193327"/>
                  </a:lnTo>
                  <a:lnTo>
                    <a:pt x="4002571" y="1152952"/>
                  </a:lnTo>
                  <a:lnTo>
                    <a:pt x="3982117" y="1113065"/>
                  </a:lnTo>
                  <a:lnTo>
                    <a:pt x="3960794" y="1073678"/>
                  </a:lnTo>
                  <a:lnTo>
                    <a:pt x="3938617" y="1034802"/>
                  </a:lnTo>
                  <a:lnTo>
                    <a:pt x="3915596" y="996450"/>
                  </a:lnTo>
                  <a:lnTo>
                    <a:pt x="3891744" y="958633"/>
                  </a:lnTo>
                  <a:lnTo>
                    <a:pt x="3867072" y="921362"/>
                  </a:lnTo>
                  <a:lnTo>
                    <a:pt x="3841594" y="884649"/>
                  </a:lnTo>
                  <a:lnTo>
                    <a:pt x="3815320" y="848507"/>
                  </a:lnTo>
                  <a:lnTo>
                    <a:pt x="3788264" y="812946"/>
                  </a:lnTo>
                  <a:lnTo>
                    <a:pt x="3760437" y="777979"/>
                  </a:lnTo>
                  <a:lnTo>
                    <a:pt x="3731852" y="743617"/>
                  </a:lnTo>
                  <a:lnTo>
                    <a:pt x="3702520" y="709872"/>
                  </a:lnTo>
                  <a:lnTo>
                    <a:pt x="3672453" y="676756"/>
                  </a:lnTo>
                  <a:lnTo>
                    <a:pt x="3641664" y="644280"/>
                  </a:lnTo>
                  <a:lnTo>
                    <a:pt x="3610165" y="612457"/>
                  </a:lnTo>
                  <a:lnTo>
                    <a:pt x="3577969" y="581297"/>
                  </a:lnTo>
                  <a:lnTo>
                    <a:pt x="3545086" y="550813"/>
                  </a:lnTo>
                  <a:lnTo>
                    <a:pt x="3511529" y="521016"/>
                  </a:lnTo>
                  <a:lnTo>
                    <a:pt x="3477310" y="491918"/>
                  </a:lnTo>
                  <a:lnTo>
                    <a:pt x="3442442" y="463531"/>
                  </a:lnTo>
                  <a:lnTo>
                    <a:pt x="3406937" y="435866"/>
                  </a:lnTo>
                  <a:lnTo>
                    <a:pt x="3370806" y="408935"/>
                  </a:lnTo>
                  <a:lnTo>
                    <a:pt x="3334062" y="382751"/>
                  </a:lnTo>
                  <a:lnTo>
                    <a:pt x="3296716" y="357324"/>
                  </a:lnTo>
                  <a:lnTo>
                    <a:pt x="3258782" y="332666"/>
                  </a:lnTo>
                  <a:lnTo>
                    <a:pt x="3220271" y="308789"/>
                  </a:lnTo>
                  <a:lnTo>
                    <a:pt x="3181194" y="285705"/>
                  </a:lnTo>
                  <a:lnTo>
                    <a:pt x="3141565" y="263426"/>
                  </a:lnTo>
                  <a:lnTo>
                    <a:pt x="3101396" y="241963"/>
                  </a:lnTo>
                  <a:lnTo>
                    <a:pt x="3060698" y="221327"/>
                  </a:lnTo>
                  <a:lnTo>
                    <a:pt x="3019484" y="201532"/>
                  </a:lnTo>
                  <a:lnTo>
                    <a:pt x="2977765" y="182588"/>
                  </a:lnTo>
                  <a:lnTo>
                    <a:pt x="2935554" y="164507"/>
                  </a:lnTo>
                  <a:lnTo>
                    <a:pt x="2892863" y="147300"/>
                  </a:lnTo>
                  <a:lnTo>
                    <a:pt x="2849704" y="130981"/>
                  </a:lnTo>
                  <a:lnTo>
                    <a:pt x="2806090" y="115559"/>
                  </a:lnTo>
                  <a:lnTo>
                    <a:pt x="2762031" y="101048"/>
                  </a:lnTo>
                  <a:lnTo>
                    <a:pt x="2717541" y="87458"/>
                  </a:lnTo>
                  <a:lnTo>
                    <a:pt x="2672632" y="74802"/>
                  </a:lnTo>
                  <a:lnTo>
                    <a:pt x="2627315" y="63090"/>
                  </a:lnTo>
                  <a:lnTo>
                    <a:pt x="2581603" y="52336"/>
                  </a:lnTo>
                  <a:lnTo>
                    <a:pt x="2535507" y="42550"/>
                  </a:lnTo>
                  <a:lnTo>
                    <a:pt x="2489041" y="33745"/>
                  </a:lnTo>
                  <a:lnTo>
                    <a:pt x="2442216" y="25932"/>
                  </a:lnTo>
                  <a:lnTo>
                    <a:pt x="2395044" y="19122"/>
                  </a:lnTo>
                  <a:lnTo>
                    <a:pt x="2347537" y="13328"/>
                  </a:lnTo>
                  <a:lnTo>
                    <a:pt x="2299707" y="8561"/>
                  </a:lnTo>
                  <a:lnTo>
                    <a:pt x="2251567" y="4833"/>
                  </a:lnTo>
                  <a:lnTo>
                    <a:pt x="2203129" y="2155"/>
                  </a:lnTo>
                  <a:lnTo>
                    <a:pt x="2154404" y="540"/>
                  </a:lnTo>
                  <a:lnTo>
                    <a:pt x="210540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3774947" y="2325624"/>
              <a:ext cx="4211320" cy="4075429"/>
            </a:xfrm>
            <a:custGeom>
              <a:avLst/>
              <a:gdLst/>
              <a:ahLst/>
              <a:cxnLst/>
              <a:rect l="l" t="t" r="r" b="b"/>
              <a:pathLst>
                <a:path w="4211320" h="4075429">
                  <a:moveTo>
                    <a:pt x="0" y="2037588"/>
                  </a:moveTo>
                  <a:lnTo>
                    <a:pt x="558" y="1990167"/>
                  </a:lnTo>
                  <a:lnTo>
                    <a:pt x="2227" y="1943012"/>
                  </a:lnTo>
                  <a:lnTo>
                    <a:pt x="4994" y="1896134"/>
                  </a:lnTo>
                  <a:lnTo>
                    <a:pt x="8846" y="1849544"/>
                  </a:lnTo>
                  <a:lnTo>
                    <a:pt x="13771" y="1803255"/>
                  </a:lnTo>
                  <a:lnTo>
                    <a:pt x="19758" y="1757279"/>
                  </a:lnTo>
                  <a:lnTo>
                    <a:pt x="26795" y="1711626"/>
                  </a:lnTo>
                  <a:lnTo>
                    <a:pt x="34868" y="1666309"/>
                  </a:lnTo>
                  <a:lnTo>
                    <a:pt x="43967" y="1621339"/>
                  </a:lnTo>
                  <a:lnTo>
                    <a:pt x="54078" y="1576728"/>
                  </a:lnTo>
                  <a:lnTo>
                    <a:pt x="65190" y="1532489"/>
                  </a:lnTo>
                  <a:lnTo>
                    <a:pt x="77291" y="1488632"/>
                  </a:lnTo>
                  <a:lnTo>
                    <a:pt x="90369" y="1445169"/>
                  </a:lnTo>
                  <a:lnTo>
                    <a:pt x="104411" y="1402112"/>
                  </a:lnTo>
                  <a:lnTo>
                    <a:pt x="119406" y="1359472"/>
                  </a:lnTo>
                  <a:lnTo>
                    <a:pt x="135340" y="1317263"/>
                  </a:lnTo>
                  <a:lnTo>
                    <a:pt x="152203" y="1275494"/>
                  </a:lnTo>
                  <a:lnTo>
                    <a:pt x="169982" y="1234178"/>
                  </a:lnTo>
                  <a:lnTo>
                    <a:pt x="188665" y="1193327"/>
                  </a:lnTo>
                  <a:lnTo>
                    <a:pt x="208240" y="1152952"/>
                  </a:lnTo>
                  <a:lnTo>
                    <a:pt x="228694" y="1113065"/>
                  </a:lnTo>
                  <a:lnTo>
                    <a:pt x="250017" y="1073678"/>
                  </a:lnTo>
                  <a:lnTo>
                    <a:pt x="272194" y="1034802"/>
                  </a:lnTo>
                  <a:lnTo>
                    <a:pt x="295215" y="996450"/>
                  </a:lnTo>
                  <a:lnTo>
                    <a:pt x="319067" y="958633"/>
                  </a:lnTo>
                  <a:lnTo>
                    <a:pt x="343739" y="921362"/>
                  </a:lnTo>
                  <a:lnTo>
                    <a:pt x="369217" y="884649"/>
                  </a:lnTo>
                  <a:lnTo>
                    <a:pt x="395491" y="848507"/>
                  </a:lnTo>
                  <a:lnTo>
                    <a:pt x="422547" y="812946"/>
                  </a:lnTo>
                  <a:lnTo>
                    <a:pt x="450374" y="777979"/>
                  </a:lnTo>
                  <a:lnTo>
                    <a:pt x="478959" y="743617"/>
                  </a:lnTo>
                  <a:lnTo>
                    <a:pt x="508291" y="709872"/>
                  </a:lnTo>
                  <a:lnTo>
                    <a:pt x="538358" y="676756"/>
                  </a:lnTo>
                  <a:lnTo>
                    <a:pt x="569147" y="644280"/>
                  </a:lnTo>
                  <a:lnTo>
                    <a:pt x="600646" y="612457"/>
                  </a:lnTo>
                  <a:lnTo>
                    <a:pt x="632842" y="581297"/>
                  </a:lnTo>
                  <a:lnTo>
                    <a:pt x="665725" y="550813"/>
                  </a:lnTo>
                  <a:lnTo>
                    <a:pt x="699282" y="521016"/>
                  </a:lnTo>
                  <a:lnTo>
                    <a:pt x="733501" y="491918"/>
                  </a:lnTo>
                  <a:lnTo>
                    <a:pt x="768369" y="463531"/>
                  </a:lnTo>
                  <a:lnTo>
                    <a:pt x="803874" y="435866"/>
                  </a:lnTo>
                  <a:lnTo>
                    <a:pt x="840005" y="408935"/>
                  </a:lnTo>
                  <a:lnTo>
                    <a:pt x="876749" y="382751"/>
                  </a:lnTo>
                  <a:lnTo>
                    <a:pt x="914095" y="357324"/>
                  </a:lnTo>
                  <a:lnTo>
                    <a:pt x="952029" y="332666"/>
                  </a:lnTo>
                  <a:lnTo>
                    <a:pt x="990540" y="308789"/>
                  </a:lnTo>
                  <a:lnTo>
                    <a:pt x="1029617" y="285705"/>
                  </a:lnTo>
                  <a:lnTo>
                    <a:pt x="1069246" y="263426"/>
                  </a:lnTo>
                  <a:lnTo>
                    <a:pt x="1109415" y="241963"/>
                  </a:lnTo>
                  <a:lnTo>
                    <a:pt x="1150113" y="221327"/>
                  </a:lnTo>
                  <a:lnTo>
                    <a:pt x="1191327" y="201532"/>
                  </a:lnTo>
                  <a:lnTo>
                    <a:pt x="1233046" y="182588"/>
                  </a:lnTo>
                  <a:lnTo>
                    <a:pt x="1275257" y="164507"/>
                  </a:lnTo>
                  <a:lnTo>
                    <a:pt x="1317948" y="147300"/>
                  </a:lnTo>
                  <a:lnTo>
                    <a:pt x="1361107" y="130981"/>
                  </a:lnTo>
                  <a:lnTo>
                    <a:pt x="1404721" y="115559"/>
                  </a:lnTo>
                  <a:lnTo>
                    <a:pt x="1448780" y="101048"/>
                  </a:lnTo>
                  <a:lnTo>
                    <a:pt x="1493270" y="87458"/>
                  </a:lnTo>
                  <a:lnTo>
                    <a:pt x="1538179" y="74802"/>
                  </a:lnTo>
                  <a:lnTo>
                    <a:pt x="1583496" y="63090"/>
                  </a:lnTo>
                  <a:lnTo>
                    <a:pt x="1629208" y="52336"/>
                  </a:lnTo>
                  <a:lnTo>
                    <a:pt x="1675304" y="42550"/>
                  </a:lnTo>
                  <a:lnTo>
                    <a:pt x="1721770" y="33745"/>
                  </a:lnTo>
                  <a:lnTo>
                    <a:pt x="1768595" y="25932"/>
                  </a:lnTo>
                  <a:lnTo>
                    <a:pt x="1815767" y="19122"/>
                  </a:lnTo>
                  <a:lnTo>
                    <a:pt x="1863274" y="13328"/>
                  </a:lnTo>
                  <a:lnTo>
                    <a:pt x="1911104" y="8561"/>
                  </a:lnTo>
                  <a:lnTo>
                    <a:pt x="1959244" y="4833"/>
                  </a:lnTo>
                  <a:lnTo>
                    <a:pt x="2007682" y="2155"/>
                  </a:lnTo>
                  <a:lnTo>
                    <a:pt x="2056407" y="540"/>
                  </a:lnTo>
                  <a:lnTo>
                    <a:pt x="2105406" y="0"/>
                  </a:lnTo>
                  <a:lnTo>
                    <a:pt x="2154404" y="540"/>
                  </a:lnTo>
                  <a:lnTo>
                    <a:pt x="2203129" y="2155"/>
                  </a:lnTo>
                  <a:lnTo>
                    <a:pt x="2251567" y="4833"/>
                  </a:lnTo>
                  <a:lnTo>
                    <a:pt x="2299707" y="8561"/>
                  </a:lnTo>
                  <a:lnTo>
                    <a:pt x="2347537" y="13328"/>
                  </a:lnTo>
                  <a:lnTo>
                    <a:pt x="2395044" y="19122"/>
                  </a:lnTo>
                  <a:lnTo>
                    <a:pt x="2442216" y="25932"/>
                  </a:lnTo>
                  <a:lnTo>
                    <a:pt x="2489041" y="33745"/>
                  </a:lnTo>
                  <a:lnTo>
                    <a:pt x="2535507" y="42550"/>
                  </a:lnTo>
                  <a:lnTo>
                    <a:pt x="2581603" y="52336"/>
                  </a:lnTo>
                  <a:lnTo>
                    <a:pt x="2627315" y="63090"/>
                  </a:lnTo>
                  <a:lnTo>
                    <a:pt x="2672632" y="74802"/>
                  </a:lnTo>
                  <a:lnTo>
                    <a:pt x="2717541" y="87458"/>
                  </a:lnTo>
                  <a:lnTo>
                    <a:pt x="2762031" y="101048"/>
                  </a:lnTo>
                  <a:lnTo>
                    <a:pt x="2806090" y="115559"/>
                  </a:lnTo>
                  <a:lnTo>
                    <a:pt x="2849704" y="130981"/>
                  </a:lnTo>
                  <a:lnTo>
                    <a:pt x="2892863" y="147300"/>
                  </a:lnTo>
                  <a:lnTo>
                    <a:pt x="2935554" y="164507"/>
                  </a:lnTo>
                  <a:lnTo>
                    <a:pt x="2977765" y="182588"/>
                  </a:lnTo>
                  <a:lnTo>
                    <a:pt x="3019484" y="201532"/>
                  </a:lnTo>
                  <a:lnTo>
                    <a:pt x="3060698" y="221327"/>
                  </a:lnTo>
                  <a:lnTo>
                    <a:pt x="3101396" y="241963"/>
                  </a:lnTo>
                  <a:lnTo>
                    <a:pt x="3141565" y="263426"/>
                  </a:lnTo>
                  <a:lnTo>
                    <a:pt x="3181194" y="285705"/>
                  </a:lnTo>
                  <a:lnTo>
                    <a:pt x="3220271" y="308789"/>
                  </a:lnTo>
                  <a:lnTo>
                    <a:pt x="3258782" y="332666"/>
                  </a:lnTo>
                  <a:lnTo>
                    <a:pt x="3296716" y="357324"/>
                  </a:lnTo>
                  <a:lnTo>
                    <a:pt x="3334062" y="382751"/>
                  </a:lnTo>
                  <a:lnTo>
                    <a:pt x="3370806" y="408935"/>
                  </a:lnTo>
                  <a:lnTo>
                    <a:pt x="3406937" y="435866"/>
                  </a:lnTo>
                  <a:lnTo>
                    <a:pt x="3442442" y="463531"/>
                  </a:lnTo>
                  <a:lnTo>
                    <a:pt x="3477310" y="491918"/>
                  </a:lnTo>
                  <a:lnTo>
                    <a:pt x="3511529" y="521016"/>
                  </a:lnTo>
                  <a:lnTo>
                    <a:pt x="3545086" y="550813"/>
                  </a:lnTo>
                  <a:lnTo>
                    <a:pt x="3577969" y="581297"/>
                  </a:lnTo>
                  <a:lnTo>
                    <a:pt x="3610165" y="612457"/>
                  </a:lnTo>
                  <a:lnTo>
                    <a:pt x="3641664" y="644280"/>
                  </a:lnTo>
                  <a:lnTo>
                    <a:pt x="3672453" y="676756"/>
                  </a:lnTo>
                  <a:lnTo>
                    <a:pt x="3702520" y="709872"/>
                  </a:lnTo>
                  <a:lnTo>
                    <a:pt x="3731852" y="743617"/>
                  </a:lnTo>
                  <a:lnTo>
                    <a:pt x="3760437" y="777979"/>
                  </a:lnTo>
                  <a:lnTo>
                    <a:pt x="3788264" y="812946"/>
                  </a:lnTo>
                  <a:lnTo>
                    <a:pt x="3815320" y="848507"/>
                  </a:lnTo>
                  <a:lnTo>
                    <a:pt x="3841594" y="884649"/>
                  </a:lnTo>
                  <a:lnTo>
                    <a:pt x="3867072" y="921362"/>
                  </a:lnTo>
                  <a:lnTo>
                    <a:pt x="3891744" y="958633"/>
                  </a:lnTo>
                  <a:lnTo>
                    <a:pt x="3915596" y="996450"/>
                  </a:lnTo>
                  <a:lnTo>
                    <a:pt x="3938617" y="1034802"/>
                  </a:lnTo>
                  <a:lnTo>
                    <a:pt x="3960794" y="1073678"/>
                  </a:lnTo>
                  <a:lnTo>
                    <a:pt x="3982117" y="1113065"/>
                  </a:lnTo>
                  <a:lnTo>
                    <a:pt x="4002571" y="1152952"/>
                  </a:lnTo>
                  <a:lnTo>
                    <a:pt x="4022146" y="1193327"/>
                  </a:lnTo>
                  <a:lnTo>
                    <a:pt x="4040829" y="1234178"/>
                  </a:lnTo>
                  <a:lnTo>
                    <a:pt x="4058608" y="1275494"/>
                  </a:lnTo>
                  <a:lnTo>
                    <a:pt x="4075471" y="1317263"/>
                  </a:lnTo>
                  <a:lnTo>
                    <a:pt x="4091405" y="1359472"/>
                  </a:lnTo>
                  <a:lnTo>
                    <a:pt x="4106400" y="1402112"/>
                  </a:lnTo>
                  <a:lnTo>
                    <a:pt x="4120442" y="1445169"/>
                  </a:lnTo>
                  <a:lnTo>
                    <a:pt x="4133520" y="1488632"/>
                  </a:lnTo>
                  <a:lnTo>
                    <a:pt x="4145621" y="1532489"/>
                  </a:lnTo>
                  <a:lnTo>
                    <a:pt x="4156733" y="1576728"/>
                  </a:lnTo>
                  <a:lnTo>
                    <a:pt x="4166844" y="1621339"/>
                  </a:lnTo>
                  <a:lnTo>
                    <a:pt x="4175943" y="1666309"/>
                  </a:lnTo>
                  <a:lnTo>
                    <a:pt x="4184016" y="1711626"/>
                  </a:lnTo>
                  <a:lnTo>
                    <a:pt x="4191053" y="1757279"/>
                  </a:lnTo>
                  <a:lnTo>
                    <a:pt x="4197040" y="1803255"/>
                  </a:lnTo>
                  <a:lnTo>
                    <a:pt x="4201965" y="1849544"/>
                  </a:lnTo>
                  <a:lnTo>
                    <a:pt x="4205817" y="1896134"/>
                  </a:lnTo>
                  <a:lnTo>
                    <a:pt x="4208584" y="1943012"/>
                  </a:lnTo>
                  <a:lnTo>
                    <a:pt x="4210253" y="1990167"/>
                  </a:lnTo>
                  <a:lnTo>
                    <a:pt x="4210812" y="2037588"/>
                  </a:lnTo>
                  <a:lnTo>
                    <a:pt x="4210253" y="2085008"/>
                  </a:lnTo>
                  <a:lnTo>
                    <a:pt x="4208584" y="2132163"/>
                  </a:lnTo>
                  <a:lnTo>
                    <a:pt x="4205817" y="2179041"/>
                  </a:lnTo>
                  <a:lnTo>
                    <a:pt x="4201965" y="2225631"/>
                  </a:lnTo>
                  <a:lnTo>
                    <a:pt x="4197040" y="2271920"/>
                  </a:lnTo>
                  <a:lnTo>
                    <a:pt x="4191053" y="2317896"/>
                  </a:lnTo>
                  <a:lnTo>
                    <a:pt x="4184016" y="2363549"/>
                  </a:lnTo>
                  <a:lnTo>
                    <a:pt x="4175943" y="2408866"/>
                  </a:lnTo>
                  <a:lnTo>
                    <a:pt x="4166844" y="2453836"/>
                  </a:lnTo>
                  <a:lnTo>
                    <a:pt x="4156733" y="2498447"/>
                  </a:lnTo>
                  <a:lnTo>
                    <a:pt x="4145621" y="2542686"/>
                  </a:lnTo>
                  <a:lnTo>
                    <a:pt x="4133520" y="2586543"/>
                  </a:lnTo>
                  <a:lnTo>
                    <a:pt x="4120442" y="2630006"/>
                  </a:lnTo>
                  <a:lnTo>
                    <a:pt x="4106400" y="2673063"/>
                  </a:lnTo>
                  <a:lnTo>
                    <a:pt x="4091405" y="2715703"/>
                  </a:lnTo>
                  <a:lnTo>
                    <a:pt x="4075471" y="2757912"/>
                  </a:lnTo>
                  <a:lnTo>
                    <a:pt x="4058608" y="2799681"/>
                  </a:lnTo>
                  <a:lnTo>
                    <a:pt x="4040829" y="2840997"/>
                  </a:lnTo>
                  <a:lnTo>
                    <a:pt x="4022146" y="2881848"/>
                  </a:lnTo>
                  <a:lnTo>
                    <a:pt x="4002571" y="2922223"/>
                  </a:lnTo>
                  <a:lnTo>
                    <a:pt x="3982117" y="2962110"/>
                  </a:lnTo>
                  <a:lnTo>
                    <a:pt x="3960794" y="3001497"/>
                  </a:lnTo>
                  <a:lnTo>
                    <a:pt x="3938617" y="3040373"/>
                  </a:lnTo>
                  <a:lnTo>
                    <a:pt x="3915596" y="3078725"/>
                  </a:lnTo>
                  <a:lnTo>
                    <a:pt x="3891744" y="3116542"/>
                  </a:lnTo>
                  <a:lnTo>
                    <a:pt x="3867072" y="3153813"/>
                  </a:lnTo>
                  <a:lnTo>
                    <a:pt x="3841594" y="3190526"/>
                  </a:lnTo>
                  <a:lnTo>
                    <a:pt x="3815320" y="3226668"/>
                  </a:lnTo>
                  <a:lnTo>
                    <a:pt x="3788264" y="3262229"/>
                  </a:lnTo>
                  <a:lnTo>
                    <a:pt x="3760437" y="3297196"/>
                  </a:lnTo>
                  <a:lnTo>
                    <a:pt x="3731852" y="3331558"/>
                  </a:lnTo>
                  <a:lnTo>
                    <a:pt x="3702520" y="3365303"/>
                  </a:lnTo>
                  <a:lnTo>
                    <a:pt x="3672453" y="3398419"/>
                  </a:lnTo>
                  <a:lnTo>
                    <a:pt x="3641664" y="3430895"/>
                  </a:lnTo>
                  <a:lnTo>
                    <a:pt x="3610165" y="3462718"/>
                  </a:lnTo>
                  <a:lnTo>
                    <a:pt x="3577969" y="3493878"/>
                  </a:lnTo>
                  <a:lnTo>
                    <a:pt x="3545086" y="3524362"/>
                  </a:lnTo>
                  <a:lnTo>
                    <a:pt x="3511529" y="3554159"/>
                  </a:lnTo>
                  <a:lnTo>
                    <a:pt x="3477310" y="3583257"/>
                  </a:lnTo>
                  <a:lnTo>
                    <a:pt x="3442442" y="3611644"/>
                  </a:lnTo>
                  <a:lnTo>
                    <a:pt x="3406937" y="3639309"/>
                  </a:lnTo>
                  <a:lnTo>
                    <a:pt x="3370806" y="3666240"/>
                  </a:lnTo>
                  <a:lnTo>
                    <a:pt x="3334062" y="3692424"/>
                  </a:lnTo>
                  <a:lnTo>
                    <a:pt x="3296716" y="3717851"/>
                  </a:lnTo>
                  <a:lnTo>
                    <a:pt x="3258782" y="3742509"/>
                  </a:lnTo>
                  <a:lnTo>
                    <a:pt x="3220271" y="3766386"/>
                  </a:lnTo>
                  <a:lnTo>
                    <a:pt x="3181194" y="3789470"/>
                  </a:lnTo>
                  <a:lnTo>
                    <a:pt x="3141565" y="3811749"/>
                  </a:lnTo>
                  <a:lnTo>
                    <a:pt x="3101396" y="3833212"/>
                  </a:lnTo>
                  <a:lnTo>
                    <a:pt x="3060698" y="3853848"/>
                  </a:lnTo>
                  <a:lnTo>
                    <a:pt x="3019484" y="3873643"/>
                  </a:lnTo>
                  <a:lnTo>
                    <a:pt x="2977765" y="3892587"/>
                  </a:lnTo>
                  <a:lnTo>
                    <a:pt x="2935554" y="3910668"/>
                  </a:lnTo>
                  <a:lnTo>
                    <a:pt x="2892863" y="3927875"/>
                  </a:lnTo>
                  <a:lnTo>
                    <a:pt x="2849704" y="3944194"/>
                  </a:lnTo>
                  <a:lnTo>
                    <a:pt x="2806090" y="3959616"/>
                  </a:lnTo>
                  <a:lnTo>
                    <a:pt x="2762031" y="3974127"/>
                  </a:lnTo>
                  <a:lnTo>
                    <a:pt x="2717541" y="3987717"/>
                  </a:lnTo>
                  <a:lnTo>
                    <a:pt x="2672632" y="4000373"/>
                  </a:lnTo>
                  <a:lnTo>
                    <a:pt x="2627315" y="4012085"/>
                  </a:lnTo>
                  <a:lnTo>
                    <a:pt x="2581603" y="4022839"/>
                  </a:lnTo>
                  <a:lnTo>
                    <a:pt x="2535507" y="4032625"/>
                  </a:lnTo>
                  <a:lnTo>
                    <a:pt x="2489041" y="4041430"/>
                  </a:lnTo>
                  <a:lnTo>
                    <a:pt x="2442216" y="4049243"/>
                  </a:lnTo>
                  <a:lnTo>
                    <a:pt x="2395044" y="4056053"/>
                  </a:lnTo>
                  <a:lnTo>
                    <a:pt x="2347537" y="4061847"/>
                  </a:lnTo>
                  <a:lnTo>
                    <a:pt x="2299707" y="4066614"/>
                  </a:lnTo>
                  <a:lnTo>
                    <a:pt x="2251567" y="4070342"/>
                  </a:lnTo>
                  <a:lnTo>
                    <a:pt x="2203129" y="4073020"/>
                  </a:lnTo>
                  <a:lnTo>
                    <a:pt x="2154404" y="4074635"/>
                  </a:lnTo>
                  <a:lnTo>
                    <a:pt x="2105406" y="4075176"/>
                  </a:lnTo>
                  <a:lnTo>
                    <a:pt x="2056407" y="4074635"/>
                  </a:lnTo>
                  <a:lnTo>
                    <a:pt x="2007682" y="4073020"/>
                  </a:lnTo>
                  <a:lnTo>
                    <a:pt x="1959244" y="4070342"/>
                  </a:lnTo>
                  <a:lnTo>
                    <a:pt x="1911104" y="4066614"/>
                  </a:lnTo>
                  <a:lnTo>
                    <a:pt x="1863274" y="4061847"/>
                  </a:lnTo>
                  <a:lnTo>
                    <a:pt x="1815767" y="4056053"/>
                  </a:lnTo>
                  <a:lnTo>
                    <a:pt x="1768595" y="4049243"/>
                  </a:lnTo>
                  <a:lnTo>
                    <a:pt x="1721770" y="4041430"/>
                  </a:lnTo>
                  <a:lnTo>
                    <a:pt x="1675304" y="4032625"/>
                  </a:lnTo>
                  <a:lnTo>
                    <a:pt x="1629208" y="4022839"/>
                  </a:lnTo>
                  <a:lnTo>
                    <a:pt x="1583496" y="4012085"/>
                  </a:lnTo>
                  <a:lnTo>
                    <a:pt x="1538179" y="4000373"/>
                  </a:lnTo>
                  <a:lnTo>
                    <a:pt x="1493270" y="3987717"/>
                  </a:lnTo>
                  <a:lnTo>
                    <a:pt x="1448780" y="3974127"/>
                  </a:lnTo>
                  <a:lnTo>
                    <a:pt x="1404721" y="3959616"/>
                  </a:lnTo>
                  <a:lnTo>
                    <a:pt x="1361107" y="3944194"/>
                  </a:lnTo>
                  <a:lnTo>
                    <a:pt x="1317948" y="3927875"/>
                  </a:lnTo>
                  <a:lnTo>
                    <a:pt x="1275257" y="3910668"/>
                  </a:lnTo>
                  <a:lnTo>
                    <a:pt x="1233046" y="3892587"/>
                  </a:lnTo>
                  <a:lnTo>
                    <a:pt x="1191327" y="3873643"/>
                  </a:lnTo>
                  <a:lnTo>
                    <a:pt x="1150113" y="3853848"/>
                  </a:lnTo>
                  <a:lnTo>
                    <a:pt x="1109415" y="3833212"/>
                  </a:lnTo>
                  <a:lnTo>
                    <a:pt x="1069246" y="3811749"/>
                  </a:lnTo>
                  <a:lnTo>
                    <a:pt x="1029617" y="3789470"/>
                  </a:lnTo>
                  <a:lnTo>
                    <a:pt x="990540" y="3766386"/>
                  </a:lnTo>
                  <a:lnTo>
                    <a:pt x="952029" y="3742509"/>
                  </a:lnTo>
                  <a:lnTo>
                    <a:pt x="914095" y="3717851"/>
                  </a:lnTo>
                  <a:lnTo>
                    <a:pt x="876749" y="3692424"/>
                  </a:lnTo>
                  <a:lnTo>
                    <a:pt x="840005" y="3666240"/>
                  </a:lnTo>
                  <a:lnTo>
                    <a:pt x="803874" y="3639309"/>
                  </a:lnTo>
                  <a:lnTo>
                    <a:pt x="768369" y="3611644"/>
                  </a:lnTo>
                  <a:lnTo>
                    <a:pt x="733501" y="3583257"/>
                  </a:lnTo>
                  <a:lnTo>
                    <a:pt x="699282" y="3554159"/>
                  </a:lnTo>
                  <a:lnTo>
                    <a:pt x="665725" y="3524362"/>
                  </a:lnTo>
                  <a:lnTo>
                    <a:pt x="632842" y="3493878"/>
                  </a:lnTo>
                  <a:lnTo>
                    <a:pt x="600646" y="3462718"/>
                  </a:lnTo>
                  <a:lnTo>
                    <a:pt x="569147" y="3430895"/>
                  </a:lnTo>
                  <a:lnTo>
                    <a:pt x="538358" y="3398419"/>
                  </a:lnTo>
                  <a:lnTo>
                    <a:pt x="508291" y="3365303"/>
                  </a:lnTo>
                  <a:lnTo>
                    <a:pt x="478959" y="3331558"/>
                  </a:lnTo>
                  <a:lnTo>
                    <a:pt x="450374" y="3297196"/>
                  </a:lnTo>
                  <a:lnTo>
                    <a:pt x="422547" y="3262229"/>
                  </a:lnTo>
                  <a:lnTo>
                    <a:pt x="395491" y="3226668"/>
                  </a:lnTo>
                  <a:lnTo>
                    <a:pt x="369217" y="3190526"/>
                  </a:lnTo>
                  <a:lnTo>
                    <a:pt x="343739" y="3153813"/>
                  </a:lnTo>
                  <a:lnTo>
                    <a:pt x="319067" y="3116542"/>
                  </a:lnTo>
                  <a:lnTo>
                    <a:pt x="295215" y="3078725"/>
                  </a:lnTo>
                  <a:lnTo>
                    <a:pt x="272194" y="3040373"/>
                  </a:lnTo>
                  <a:lnTo>
                    <a:pt x="250017" y="3001497"/>
                  </a:lnTo>
                  <a:lnTo>
                    <a:pt x="228694" y="2962110"/>
                  </a:lnTo>
                  <a:lnTo>
                    <a:pt x="208240" y="2922223"/>
                  </a:lnTo>
                  <a:lnTo>
                    <a:pt x="188665" y="2881848"/>
                  </a:lnTo>
                  <a:lnTo>
                    <a:pt x="169982" y="2840997"/>
                  </a:lnTo>
                  <a:lnTo>
                    <a:pt x="152203" y="2799681"/>
                  </a:lnTo>
                  <a:lnTo>
                    <a:pt x="135340" y="2757912"/>
                  </a:lnTo>
                  <a:lnTo>
                    <a:pt x="119406" y="2715703"/>
                  </a:lnTo>
                  <a:lnTo>
                    <a:pt x="104411" y="2673063"/>
                  </a:lnTo>
                  <a:lnTo>
                    <a:pt x="90369" y="2630006"/>
                  </a:lnTo>
                  <a:lnTo>
                    <a:pt x="77291" y="2586543"/>
                  </a:lnTo>
                  <a:lnTo>
                    <a:pt x="65190" y="2542686"/>
                  </a:lnTo>
                  <a:lnTo>
                    <a:pt x="54078" y="2498447"/>
                  </a:lnTo>
                  <a:lnTo>
                    <a:pt x="43967" y="2453836"/>
                  </a:lnTo>
                  <a:lnTo>
                    <a:pt x="34868" y="2408866"/>
                  </a:lnTo>
                  <a:lnTo>
                    <a:pt x="26795" y="2363549"/>
                  </a:lnTo>
                  <a:lnTo>
                    <a:pt x="19758" y="2317896"/>
                  </a:lnTo>
                  <a:lnTo>
                    <a:pt x="13771" y="2271920"/>
                  </a:lnTo>
                  <a:lnTo>
                    <a:pt x="8846" y="2225631"/>
                  </a:lnTo>
                  <a:lnTo>
                    <a:pt x="4994" y="2179041"/>
                  </a:lnTo>
                  <a:lnTo>
                    <a:pt x="2227" y="2132163"/>
                  </a:lnTo>
                  <a:lnTo>
                    <a:pt x="558" y="2085008"/>
                  </a:lnTo>
                  <a:lnTo>
                    <a:pt x="0" y="2037588"/>
                  </a:lnTo>
                  <a:close/>
                </a:path>
              </a:pathLst>
            </a:custGeom>
            <a:ln w="5715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20" name="object 2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0" y="1277112"/>
              <a:ext cx="4654295" cy="3567683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65527" y="1257299"/>
              <a:ext cx="4572000" cy="3403600"/>
            </a:xfrm>
            <a:custGeom>
              <a:avLst/>
              <a:gdLst/>
              <a:ahLst/>
              <a:cxnLst/>
              <a:rect l="l" t="t" r="r" b="b"/>
              <a:pathLst>
                <a:path w="4572000" h="3403600">
                  <a:moveTo>
                    <a:pt x="1817370" y="0"/>
                  </a:moveTo>
                  <a:lnTo>
                    <a:pt x="1758244" y="384"/>
                  </a:lnTo>
                  <a:lnTo>
                    <a:pt x="1699423" y="1531"/>
                  </a:lnTo>
                  <a:lnTo>
                    <a:pt x="1640918" y="3434"/>
                  </a:lnTo>
                  <a:lnTo>
                    <a:pt x="1582741" y="6085"/>
                  </a:lnTo>
                  <a:lnTo>
                    <a:pt x="1524906" y="9476"/>
                  </a:lnTo>
                  <a:lnTo>
                    <a:pt x="1467425" y="13600"/>
                  </a:lnTo>
                  <a:lnTo>
                    <a:pt x="1410309" y="18449"/>
                  </a:lnTo>
                  <a:lnTo>
                    <a:pt x="1353572" y="24015"/>
                  </a:lnTo>
                  <a:lnTo>
                    <a:pt x="1297226" y="30290"/>
                  </a:lnTo>
                  <a:lnTo>
                    <a:pt x="1241283" y="37267"/>
                  </a:lnTo>
                  <a:lnTo>
                    <a:pt x="1185756" y="44939"/>
                  </a:lnTo>
                  <a:lnTo>
                    <a:pt x="1130657" y="53297"/>
                  </a:lnTo>
                  <a:lnTo>
                    <a:pt x="1075999" y="62333"/>
                  </a:lnTo>
                  <a:lnTo>
                    <a:pt x="1021794" y="72041"/>
                  </a:lnTo>
                  <a:lnTo>
                    <a:pt x="968054" y="82413"/>
                  </a:lnTo>
                  <a:lnTo>
                    <a:pt x="914792" y="93440"/>
                  </a:lnTo>
                  <a:lnTo>
                    <a:pt x="862020" y="105116"/>
                  </a:lnTo>
                  <a:lnTo>
                    <a:pt x="809751" y="117432"/>
                  </a:lnTo>
                  <a:lnTo>
                    <a:pt x="757997" y="130380"/>
                  </a:lnTo>
                  <a:lnTo>
                    <a:pt x="706771" y="143954"/>
                  </a:lnTo>
                  <a:lnTo>
                    <a:pt x="656085" y="158146"/>
                  </a:lnTo>
                  <a:lnTo>
                    <a:pt x="605951" y="172947"/>
                  </a:lnTo>
                  <a:lnTo>
                    <a:pt x="556381" y="188350"/>
                  </a:lnTo>
                  <a:lnTo>
                    <a:pt x="507389" y="204348"/>
                  </a:lnTo>
                  <a:lnTo>
                    <a:pt x="458987" y="220932"/>
                  </a:lnTo>
                  <a:lnTo>
                    <a:pt x="411187" y="238096"/>
                  </a:lnTo>
                  <a:lnTo>
                    <a:pt x="364001" y="255831"/>
                  </a:lnTo>
                  <a:lnTo>
                    <a:pt x="317442" y="274129"/>
                  </a:lnTo>
                  <a:lnTo>
                    <a:pt x="271523" y="292984"/>
                  </a:lnTo>
                  <a:lnTo>
                    <a:pt x="226255" y="312387"/>
                  </a:lnTo>
                  <a:lnTo>
                    <a:pt x="181651" y="332331"/>
                  </a:lnTo>
                  <a:lnTo>
                    <a:pt x="137724" y="352808"/>
                  </a:lnTo>
                  <a:lnTo>
                    <a:pt x="94487" y="373810"/>
                  </a:lnTo>
                  <a:lnTo>
                    <a:pt x="51950" y="395330"/>
                  </a:lnTo>
                  <a:lnTo>
                    <a:pt x="10128" y="417361"/>
                  </a:lnTo>
                  <a:lnTo>
                    <a:pt x="0" y="422914"/>
                  </a:lnTo>
                  <a:lnTo>
                    <a:pt x="0" y="2980177"/>
                  </a:lnTo>
                  <a:lnTo>
                    <a:pt x="51950" y="3007761"/>
                  </a:lnTo>
                  <a:lnTo>
                    <a:pt x="94487" y="3029281"/>
                  </a:lnTo>
                  <a:lnTo>
                    <a:pt x="137724" y="3050283"/>
                  </a:lnTo>
                  <a:lnTo>
                    <a:pt x="181651" y="3070760"/>
                  </a:lnTo>
                  <a:lnTo>
                    <a:pt x="226255" y="3090704"/>
                  </a:lnTo>
                  <a:lnTo>
                    <a:pt x="271523" y="3110107"/>
                  </a:lnTo>
                  <a:lnTo>
                    <a:pt x="317442" y="3128962"/>
                  </a:lnTo>
                  <a:lnTo>
                    <a:pt x="364001" y="3147260"/>
                  </a:lnTo>
                  <a:lnTo>
                    <a:pt x="411187" y="3164995"/>
                  </a:lnTo>
                  <a:lnTo>
                    <a:pt x="458987" y="3182159"/>
                  </a:lnTo>
                  <a:lnTo>
                    <a:pt x="507389" y="3198743"/>
                  </a:lnTo>
                  <a:lnTo>
                    <a:pt x="556381" y="3214741"/>
                  </a:lnTo>
                  <a:lnTo>
                    <a:pt x="605951" y="3230144"/>
                  </a:lnTo>
                  <a:lnTo>
                    <a:pt x="656085" y="3244945"/>
                  </a:lnTo>
                  <a:lnTo>
                    <a:pt x="706771" y="3259137"/>
                  </a:lnTo>
                  <a:lnTo>
                    <a:pt x="757997" y="3272711"/>
                  </a:lnTo>
                  <a:lnTo>
                    <a:pt x="809751" y="3285659"/>
                  </a:lnTo>
                  <a:lnTo>
                    <a:pt x="862020" y="3297975"/>
                  </a:lnTo>
                  <a:lnTo>
                    <a:pt x="914792" y="3309651"/>
                  </a:lnTo>
                  <a:lnTo>
                    <a:pt x="968054" y="3320678"/>
                  </a:lnTo>
                  <a:lnTo>
                    <a:pt x="1021794" y="3331050"/>
                  </a:lnTo>
                  <a:lnTo>
                    <a:pt x="1075999" y="3340758"/>
                  </a:lnTo>
                  <a:lnTo>
                    <a:pt x="1130657" y="3349794"/>
                  </a:lnTo>
                  <a:lnTo>
                    <a:pt x="1185756" y="3358152"/>
                  </a:lnTo>
                  <a:lnTo>
                    <a:pt x="1241283" y="3365824"/>
                  </a:lnTo>
                  <a:lnTo>
                    <a:pt x="1297226" y="3372801"/>
                  </a:lnTo>
                  <a:lnTo>
                    <a:pt x="1353572" y="3379076"/>
                  </a:lnTo>
                  <a:lnTo>
                    <a:pt x="1410309" y="3384642"/>
                  </a:lnTo>
                  <a:lnTo>
                    <a:pt x="1467425" y="3389491"/>
                  </a:lnTo>
                  <a:lnTo>
                    <a:pt x="1524906" y="3393615"/>
                  </a:lnTo>
                  <a:lnTo>
                    <a:pt x="1582741" y="3397006"/>
                  </a:lnTo>
                  <a:lnTo>
                    <a:pt x="1640918" y="3399657"/>
                  </a:lnTo>
                  <a:lnTo>
                    <a:pt x="1699423" y="3401560"/>
                  </a:lnTo>
                  <a:lnTo>
                    <a:pt x="1758244" y="3402707"/>
                  </a:lnTo>
                  <a:lnTo>
                    <a:pt x="1817370" y="3403092"/>
                  </a:lnTo>
                  <a:lnTo>
                    <a:pt x="1876495" y="3402707"/>
                  </a:lnTo>
                  <a:lnTo>
                    <a:pt x="1935316" y="3401560"/>
                  </a:lnTo>
                  <a:lnTo>
                    <a:pt x="1993821" y="3399657"/>
                  </a:lnTo>
                  <a:lnTo>
                    <a:pt x="2051998" y="3397006"/>
                  </a:lnTo>
                  <a:lnTo>
                    <a:pt x="2109833" y="3393615"/>
                  </a:lnTo>
                  <a:lnTo>
                    <a:pt x="2167314" y="3389491"/>
                  </a:lnTo>
                  <a:lnTo>
                    <a:pt x="2224430" y="3384642"/>
                  </a:lnTo>
                  <a:lnTo>
                    <a:pt x="2281167" y="3379076"/>
                  </a:lnTo>
                  <a:lnTo>
                    <a:pt x="2337513" y="3372801"/>
                  </a:lnTo>
                  <a:lnTo>
                    <a:pt x="2393456" y="3365824"/>
                  </a:lnTo>
                  <a:lnTo>
                    <a:pt x="2448983" y="3358152"/>
                  </a:lnTo>
                  <a:lnTo>
                    <a:pt x="2504082" y="3349794"/>
                  </a:lnTo>
                  <a:lnTo>
                    <a:pt x="2558740" y="3340758"/>
                  </a:lnTo>
                  <a:lnTo>
                    <a:pt x="2612945" y="3331050"/>
                  </a:lnTo>
                  <a:lnTo>
                    <a:pt x="2666685" y="3320678"/>
                  </a:lnTo>
                  <a:lnTo>
                    <a:pt x="2719947" y="3309651"/>
                  </a:lnTo>
                  <a:lnTo>
                    <a:pt x="2772719" y="3297975"/>
                  </a:lnTo>
                  <a:lnTo>
                    <a:pt x="2824988" y="3285659"/>
                  </a:lnTo>
                  <a:lnTo>
                    <a:pt x="2876742" y="3272711"/>
                  </a:lnTo>
                  <a:lnTo>
                    <a:pt x="2927968" y="3259137"/>
                  </a:lnTo>
                  <a:lnTo>
                    <a:pt x="2978654" y="3244945"/>
                  </a:lnTo>
                  <a:lnTo>
                    <a:pt x="3028788" y="3230144"/>
                  </a:lnTo>
                  <a:lnTo>
                    <a:pt x="3078358" y="3214741"/>
                  </a:lnTo>
                  <a:lnTo>
                    <a:pt x="3127350" y="3198743"/>
                  </a:lnTo>
                  <a:lnTo>
                    <a:pt x="3175752" y="3182159"/>
                  </a:lnTo>
                  <a:lnTo>
                    <a:pt x="3223552" y="3164995"/>
                  </a:lnTo>
                  <a:lnTo>
                    <a:pt x="3270738" y="3147260"/>
                  </a:lnTo>
                  <a:lnTo>
                    <a:pt x="3317297" y="3128962"/>
                  </a:lnTo>
                  <a:lnTo>
                    <a:pt x="3363216" y="3110107"/>
                  </a:lnTo>
                  <a:lnTo>
                    <a:pt x="3408484" y="3090704"/>
                  </a:lnTo>
                  <a:lnTo>
                    <a:pt x="3453088" y="3070760"/>
                  </a:lnTo>
                  <a:lnTo>
                    <a:pt x="3497015" y="3050283"/>
                  </a:lnTo>
                  <a:lnTo>
                    <a:pt x="3540252" y="3029281"/>
                  </a:lnTo>
                  <a:lnTo>
                    <a:pt x="3582789" y="3007761"/>
                  </a:lnTo>
                  <a:lnTo>
                    <a:pt x="3624611" y="2985730"/>
                  </a:lnTo>
                  <a:lnTo>
                    <a:pt x="3665708" y="2963198"/>
                  </a:lnTo>
                  <a:lnTo>
                    <a:pt x="3706065" y="2940171"/>
                  </a:lnTo>
                  <a:lnTo>
                    <a:pt x="3745672" y="2916657"/>
                  </a:lnTo>
                  <a:lnTo>
                    <a:pt x="3784514" y="2892664"/>
                  </a:lnTo>
                  <a:lnTo>
                    <a:pt x="3822581" y="2868198"/>
                  </a:lnTo>
                  <a:lnTo>
                    <a:pt x="3859860" y="2843269"/>
                  </a:lnTo>
                  <a:lnTo>
                    <a:pt x="3896337" y="2817884"/>
                  </a:lnTo>
                  <a:lnTo>
                    <a:pt x="3932001" y="2792050"/>
                  </a:lnTo>
                  <a:lnTo>
                    <a:pt x="3966840" y="2765775"/>
                  </a:lnTo>
                  <a:lnTo>
                    <a:pt x="4000840" y="2739067"/>
                  </a:lnTo>
                  <a:lnTo>
                    <a:pt x="4033990" y="2711933"/>
                  </a:lnTo>
                  <a:lnTo>
                    <a:pt x="4066277" y="2684381"/>
                  </a:lnTo>
                  <a:lnTo>
                    <a:pt x="4097689" y="2656419"/>
                  </a:lnTo>
                  <a:lnTo>
                    <a:pt x="4128213" y="2628054"/>
                  </a:lnTo>
                  <a:lnTo>
                    <a:pt x="4157837" y="2599295"/>
                  </a:lnTo>
                  <a:lnTo>
                    <a:pt x="4186548" y="2570148"/>
                  </a:lnTo>
                  <a:lnTo>
                    <a:pt x="4214334" y="2540622"/>
                  </a:lnTo>
                  <a:lnTo>
                    <a:pt x="4241182" y="2510723"/>
                  </a:lnTo>
                  <a:lnTo>
                    <a:pt x="4267081" y="2480461"/>
                  </a:lnTo>
                  <a:lnTo>
                    <a:pt x="4292017" y="2449842"/>
                  </a:lnTo>
                  <a:lnTo>
                    <a:pt x="4315978" y="2418874"/>
                  </a:lnTo>
                  <a:lnTo>
                    <a:pt x="4338952" y="2387565"/>
                  </a:lnTo>
                  <a:lnTo>
                    <a:pt x="4360927" y="2355922"/>
                  </a:lnTo>
                  <a:lnTo>
                    <a:pt x="4381890" y="2323953"/>
                  </a:lnTo>
                  <a:lnTo>
                    <a:pt x="4420729" y="2259069"/>
                  </a:lnTo>
                  <a:lnTo>
                    <a:pt x="4455372" y="2192974"/>
                  </a:lnTo>
                  <a:lnTo>
                    <a:pt x="4485717" y="2125729"/>
                  </a:lnTo>
                  <a:lnTo>
                    <a:pt x="4511667" y="2057395"/>
                  </a:lnTo>
                  <a:lnTo>
                    <a:pt x="4533122" y="1988034"/>
                  </a:lnTo>
                  <a:lnTo>
                    <a:pt x="4549982" y="1917707"/>
                  </a:lnTo>
                  <a:lnTo>
                    <a:pt x="4562148" y="1846476"/>
                  </a:lnTo>
                  <a:lnTo>
                    <a:pt x="4569520" y="1774401"/>
                  </a:lnTo>
                  <a:lnTo>
                    <a:pt x="4572000" y="1701546"/>
                  </a:lnTo>
                  <a:lnTo>
                    <a:pt x="4571378" y="1665024"/>
                  </a:lnTo>
                  <a:lnTo>
                    <a:pt x="4566439" y="1592551"/>
                  </a:lnTo>
                  <a:lnTo>
                    <a:pt x="4556658" y="1520891"/>
                  </a:lnTo>
                  <a:lnTo>
                    <a:pt x="4542132" y="1450104"/>
                  </a:lnTo>
                  <a:lnTo>
                    <a:pt x="4522963" y="1380252"/>
                  </a:lnTo>
                  <a:lnTo>
                    <a:pt x="4499248" y="1311397"/>
                  </a:lnTo>
                  <a:lnTo>
                    <a:pt x="4471088" y="1243600"/>
                  </a:lnTo>
                  <a:lnTo>
                    <a:pt x="4438581" y="1176922"/>
                  </a:lnTo>
                  <a:lnTo>
                    <a:pt x="4401828" y="1111424"/>
                  </a:lnTo>
                  <a:lnTo>
                    <a:pt x="4360927" y="1047169"/>
                  </a:lnTo>
                  <a:lnTo>
                    <a:pt x="4338952" y="1015526"/>
                  </a:lnTo>
                  <a:lnTo>
                    <a:pt x="4315978" y="984217"/>
                  </a:lnTo>
                  <a:lnTo>
                    <a:pt x="4292017" y="953249"/>
                  </a:lnTo>
                  <a:lnTo>
                    <a:pt x="4267081" y="922630"/>
                  </a:lnTo>
                  <a:lnTo>
                    <a:pt x="4241182" y="892368"/>
                  </a:lnTo>
                  <a:lnTo>
                    <a:pt x="4214334" y="862469"/>
                  </a:lnTo>
                  <a:lnTo>
                    <a:pt x="4186548" y="832943"/>
                  </a:lnTo>
                  <a:lnTo>
                    <a:pt x="4157837" y="803796"/>
                  </a:lnTo>
                  <a:lnTo>
                    <a:pt x="4128213" y="775037"/>
                  </a:lnTo>
                  <a:lnTo>
                    <a:pt x="4097689" y="746672"/>
                  </a:lnTo>
                  <a:lnTo>
                    <a:pt x="4066277" y="718710"/>
                  </a:lnTo>
                  <a:lnTo>
                    <a:pt x="4033990" y="691158"/>
                  </a:lnTo>
                  <a:lnTo>
                    <a:pt x="4000840" y="664024"/>
                  </a:lnTo>
                  <a:lnTo>
                    <a:pt x="3966840" y="637316"/>
                  </a:lnTo>
                  <a:lnTo>
                    <a:pt x="3932001" y="611041"/>
                  </a:lnTo>
                  <a:lnTo>
                    <a:pt x="3896337" y="585207"/>
                  </a:lnTo>
                  <a:lnTo>
                    <a:pt x="3859860" y="559822"/>
                  </a:lnTo>
                  <a:lnTo>
                    <a:pt x="3822581" y="534893"/>
                  </a:lnTo>
                  <a:lnTo>
                    <a:pt x="3784514" y="510427"/>
                  </a:lnTo>
                  <a:lnTo>
                    <a:pt x="3745672" y="486434"/>
                  </a:lnTo>
                  <a:lnTo>
                    <a:pt x="3706065" y="462920"/>
                  </a:lnTo>
                  <a:lnTo>
                    <a:pt x="3665708" y="439893"/>
                  </a:lnTo>
                  <a:lnTo>
                    <a:pt x="3624611" y="417361"/>
                  </a:lnTo>
                  <a:lnTo>
                    <a:pt x="3582789" y="395330"/>
                  </a:lnTo>
                  <a:lnTo>
                    <a:pt x="3540252" y="373810"/>
                  </a:lnTo>
                  <a:lnTo>
                    <a:pt x="3497015" y="352808"/>
                  </a:lnTo>
                  <a:lnTo>
                    <a:pt x="3453088" y="332331"/>
                  </a:lnTo>
                  <a:lnTo>
                    <a:pt x="3408484" y="312387"/>
                  </a:lnTo>
                  <a:lnTo>
                    <a:pt x="3363216" y="292984"/>
                  </a:lnTo>
                  <a:lnTo>
                    <a:pt x="3317297" y="274129"/>
                  </a:lnTo>
                  <a:lnTo>
                    <a:pt x="3270738" y="255831"/>
                  </a:lnTo>
                  <a:lnTo>
                    <a:pt x="3223552" y="238096"/>
                  </a:lnTo>
                  <a:lnTo>
                    <a:pt x="3175752" y="220932"/>
                  </a:lnTo>
                  <a:lnTo>
                    <a:pt x="3127350" y="204348"/>
                  </a:lnTo>
                  <a:lnTo>
                    <a:pt x="3078358" y="188350"/>
                  </a:lnTo>
                  <a:lnTo>
                    <a:pt x="3028788" y="172947"/>
                  </a:lnTo>
                  <a:lnTo>
                    <a:pt x="2978654" y="158146"/>
                  </a:lnTo>
                  <a:lnTo>
                    <a:pt x="2927968" y="143954"/>
                  </a:lnTo>
                  <a:lnTo>
                    <a:pt x="2876742" y="130380"/>
                  </a:lnTo>
                  <a:lnTo>
                    <a:pt x="2824988" y="117432"/>
                  </a:lnTo>
                  <a:lnTo>
                    <a:pt x="2772719" y="105116"/>
                  </a:lnTo>
                  <a:lnTo>
                    <a:pt x="2719947" y="93440"/>
                  </a:lnTo>
                  <a:lnTo>
                    <a:pt x="2666685" y="82413"/>
                  </a:lnTo>
                  <a:lnTo>
                    <a:pt x="2612945" y="72041"/>
                  </a:lnTo>
                  <a:lnTo>
                    <a:pt x="2558740" y="62333"/>
                  </a:lnTo>
                  <a:lnTo>
                    <a:pt x="2504082" y="53297"/>
                  </a:lnTo>
                  <a:lnTo>
                    <a:pt x="2448983" y="44939"/>
                  </a:lnTo>
                  <a:lnTo>
                    <a:pt x="2393456" y="37267"/>
                  </a:lnTo>
                  <a:lnTo>
                    <a:pt x="2337513" y="30290"/>
                  </a:lnTo>
                  <a:lnTo>
                    <a:pt x="2281167" y="24015"/>
                  </a:lnTo>
                  <a:lnTo>
                    <a:pt x="2224430" y="18449"/>
                  </a:lnTo>
                  <a:lnTo>
                    <a:pt x="2167314" y="13600"/>
                  </a:lnTo>
                  <a:lnTo>
                    <a:pt x="2109833" y="9476"/>
                  </a:lnTo>
                  <a:lnTo>
                    <a:pt x="2051998" y="6085"/>
                  </a:lnTo>
                  <a:lnTo>
                    <a:pt x="1993821" y="3434"/>
                  </a:lnTo>
                  <a:lnTo>
                    <a:pt x="1935316" y="1531"/>
                  </a:lnTo>
                  <a:lnTo>
                    <a:pt x="1876495" y="384"/>
                  </a:lnTo>
                  <a:lnTo>
                    <a:pt x="181737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0" y="1321308"/>
              <a:ext cx="4572000" cy="3403600"/>
            </a:xfrm>
            <a:custGeom>
              <a:avLst/>
              <a:gdLst/>
              <a:ahLst/>
              <a:cxnLst/>
              <a:rect l="l" t="t" r="r" b="b"/>
              <a:pathLst>
                <a:path w="4572000" h="3403600">
                  <a:moveTo>
                    <a:pt x="0" y="422914"/>
                  </a:moveTo>
                  <a:lnTo>
                    <a:pt x="51950" y="395330"/>
                  </a:lnTo>
                  <a:lnTo>
                    <a:pt x="94487" y="373810"/>
                  </a:lnTo>
                  <a:lnTo>
                    <a:pt x="137724" y="352808"/>
                  </a:lnTo>
                  <a:lnTo>
                    <a:pt x="181651" y="332331"/>
                  </a:lnTo>
                  <a:lnTo>
                    <a:pt x="226255" y="312387"/>
                  </a:lnTo>
                  <a:lnTo>
                    <a:pt x="271523" y="292984"/>
                  </a:lnTo>
                  <a:lnTo>
                    <a:pt x="317442" y="274129"/>
                  </a:lnTo>
                  <a:lnTo>
                    <a:pt x="364001" y="255831"/>
                  </a:lnTo>
                  <a:lnTo>
                    <a:pt x="411187" y="238096"/>
                  </a:lnTo>
                  <a:lnTo>
                    <a:pt x="458987" y="220932"/>
                  </a:lnTo>
                  <a:lnTo>
                    <a:pt x="507389" y="204348"/>
                  </a:lnTo>
                  <a:lnTo>
                    <a:pt x="556381" y="188350"/>
                  </a:lnTo>
                  <a:lnTo>
                    <a:pt x="605951" y="172947"/>
                  </a:lnTo>
                  <a:lnTo>
                    <a:pt x="656085" y="158146"/>
                  </a:lnTo>
                  <a:lnTo>
                    <a:pt x="706771" y="143954"/>
                  </a:lnTo>
                  <a:lnTo>
                    <a:pt x="757997" y="130380"/>
                  </a:lnTo>
                  <a:lnTo>
                    <a:pt x="809751" y="117432"/>
                  </a:lnTo>
                  <a:lnTo>
                    <a:pt x="862020" y="105116"/>
                  </a:lnTo>
                  <a:lnTo>
                    <a:pt x="914792" y="93440"/>
                  </a:lnTo>
                  <a:lnTo>
                    <a:pt x="968054" y="82413"/>
                  </a:lnTo>
                  <a:lnTo>
                    <a:pt x="1021794" y="72041"/>
                  </a:lnTo>
                  <a:lnTo>
                    <a:pt x="1075999" y="62333"/>
                  </a:lnTo>
                  <a:lnTo>
                    <a:pt x="1130657" y="53297"/>
                  </a:lnTo>
                  <a:lnTo>
                    <a:pt x="1185756" y="44939"/>
                  </a:lnTo>
                  <a:lnTo>
                    <a:pt x="1241283" y="37267"/>
                  </a:lnTo>
                  <a:lnTo>
                    <a:pt x="1297226" y="30290"/>
                  </a:lnTo>
                  <a:lnTo>
                    <a:pt x="1353572" y="24015"/>
                  </a:lnTo>
                  <a:lnTo>
                    <a:pt x="1410309" y="18449"/>
                  </a:lnTo>
                  <a:lnTo>
                    <a:pt x="1467425" y="13600"/>
                  </a:lnTo>
                  <a:lnTo>
                    <a:pt x="1524906" y="9476"/>
                  </a:lnTo>
                  <a:lnTo>
                    <a:pt x="1582741" y="6085"/>
                  </a:lnTo>
                  <a:lnTo>
                    <a:pt x="1640918" y="3434"/>
                  </a:lnTo>
                  <a:lnTo>
                    <a:pt x="1699423" y="1531"/>
                  </a:lnTo>
                  <a:lnTo>
                    <a:pt x="1758244" y="384"/>
                  </a:lnTo>
                  <a:lnTo>
                    <a:pt x="1817370" y="0"/>
                  </a:lnTo>
                  <a:lnTo>
                    <a:pt x="1876495" y="384"/>
                  </a:lnTo>
                  <a:lnTo>
                    <a:pt x="1935316" y="1531"/>
                  </a:lnTo>
                  <a:lnTo>
                    <a:pt x="1993821" y="3434"/>
                  </a:lnTo>
                  <a:lnTo>
                    <a:pt x="2051998" y="6085"/>
                  </a:lnTo>
                  <a:lnTo>
                    <a:pt x="2109833" y="9476"/>
                  </a:lnTo>
                  <a:lnTo>
                    <a:pt x="2167314" y="13600"/>
                  </a:lnTo>
                  <a:lnTo>
                    <a:pt x="2224430" y="18449"/>
                  </a:lnTo>
                  <a:lnTo>
                    <a:pt x="2281167" y="24015"/>
                  </a:lnTo>
                  <a:lnTo>
                    <a:pt x="2337513" y="30290"/>
                  </a:lnTo>
                  <a:lnTo>
                    <a:pt x="2393456" y="37267"/>
                  </a:lnTo>
                  <a:lnTo>
                    <a:pt x="2448983" y="44939"/>
                  </a:lnTo>
                  <a:lnTo>
                    <a:pt x="2504082" y="53297"/>
                  </a:lnTo>
                  <a:lnTo>
                    <a:pt x="2558740" y="62333"/>
                  </a:lnTo>
                  <a:lnTo>
                    <a:pt x="2612945" y="72041"/>
                  </a:lnTo>
                  <a:lnTo>
                    <a:pt x="2666685" y="82413"/>
                  </a:lnTo>
                  <a:lnTo>
                    <a:pt x="2719947" y="93440"/>
                  </a:lnTo>
                  <a:lnTo>
                    <a:pt x="2772719" y="105116"/>
                  </a:lnTo>
                  <a:lnTo>
                    <a:pt x="2824988" y="117432"/>
                  </a:lnTo>
                  <a:lnTo>
                    <a:pt x="2876742" y="130380"/>
                  </a:lnTo>
                  <a:lnTo>
                    <a:pt x="2927968" y="143954"/>
                  </a:lnTo>
                  <a:lnTo>
                    <a:pt x="2978654" y="158146"/>
                  </a:lnTo>
                  <a:lnTo>
                    <a:pt x="3028788" y="172947"/>
                  </a:lnTo>
                  <a:lnTo>
                    <a:pt x="3078358" y="188350"/>
                  </a:lnTo>
                  <a:lnTo>
                    <a:pt x="3127350" y="204348"/>
                  </a:lnTo>
                  <a:lnTo>
                    <a:pt x="3175752" y="220932"/>
                  </a:lnTo>
                  <a:lnTo>
                    <a:pt x="3223552" y="238096"/>
                  </a:lnTo>
                  <a:lnTo>
                    <a:pt x="3270738" y="255831"/>
                  </a:lnTo>
                  <a:lnTo>
                    <a:pt x="3317297" y="274129"/>
                  </a:lnTo>
                  <a:lnTo>
                    <a:pt x="3363216" y="292984"/>
                  </a:lnTo>
                  <a:lnTo>
                    <a:pt x="3408484" y="312387"/>
                  </a:lnTo>
                  <a:lnTo>
                    <a:pt x="3453088" y="332331"/>
                  </a:lnTo>
                  <a:lnTo>
                    <a:pt x="3497015" y="352808"/>
                  </a:lnTo>
                  <a:lnTo>
                    <a:pt x="3540252" y="373810"/>
                  </a:lnTo>
                  <a:lnTo>
                    <a:pt x="3582789" y="395330"/>
                  </a:lnTo>
                  <a:lnTo>
                    <a:pt x="3624611" y="417361"/>
                  </a:lnTo>
                  <a:lnTo>
                    <a:pt x="3665708" y="439893"/>
                  </a:lnTo>
                  <a:lnTo>
                    <a:pt x="3706065" y="462920"/>
                  </a:lnTo>
                  <a:lnTo>
                    <a:pt x="3745672" y="486434"/>
                  </a:lnTo>
                  <a:lnTo>
                    <a:pt x="3784514" y="510427"/>
                  </a:lnTo>
                  <a:lnTo>
                    <a:pt x="3822581" y="534893"/>
                  </a:lnTo>
                  <a:lnTo>
                    <a:pt x="3859860" y="559822"/>
                  </a:lnTo>
                  <a:lnTo>
                    <a:pt x="3896337" y="585207"/>
                  </a:lnTo>
                  <a:lnTo>
                    <a:pt x="3932001" y="611041"/>
                  </a:lnTo>
                  <a:lnTo>
                    <a:pt x="3966840" y="637316"/>
                  </a:lnTo>
                  <a:lnTo>
                    <a:pt x="4000840" y="664024"/>
                  </a:lnTo>
                  <a:lnTo>
                    <a:pt x="4033990" y="691158"/>
                  </a:lnTo>
                  <a:lnTo>
                    <a:pt x="4066277" y="718710"/>
                  </a:lnTo>
                  <a:lnTo>
                    <a:pt x="4097689" y="746672"/>
                  </a:lnTo>
                  <a:lnTo>
                    <a:pt x="4128213" y="775037"/>
                  </a:lnTo>
                  <a:lnTo>
                    <a:pt x="4157837" y="803796"/>
                  </a:lnTo>
                  <a:lnTo>
                    <a:pt x="4186548" y="832943"/>
                  </a:lnTo>
                  <a:lnTo>
                    <a:pt x="4214334" y="862469"/>
                  </a:lnTo>
                  <a:lnTo>
                    <a:pt x="4241182" y="892368"/>
                  </a:lnTo>
                  <a:lnTo>
                    <a:pt x="4267081" y="922630"/>
                  </a:lnTo>
                  <a:lnTo>
                    <a:pt x="4292017" y="953249"/>
                  </a:lnTo>
                  <a:lnTo>
                    <a:pt x="4315978" y="984217"/>
                  </a:lnTo>
                  <a:lnTo>
                    <a:pt x="4338952" y="1015526"/>
                  </a:lnTo>
                  <a:lnTo>
                    <a:pt x="4360927" y="1047169"/>
                  </a:lnTo>
                  <a:lnTo>
                    <a:pt x="4381890" y="1079138"/>
                  </a:lnTo>
                  <a:lnTo>
                    <a:pt x="4420729" y="1144022"/>
                  </a:lnTo>
                  <a:lnTo>
                    <a:pt x="4455372" y="1210117"/>
                  </a:lnTo>
                  <a:lnTo>
                    <a:pt x="4485717" y="1277362"/>
                  </a:lnTo>
                  <a:lnTo>
                    <a:pt x="4511667" y="1345696"/>
                  </a:lnTo>
                  <a:lnTo>
                    <a:pt x="4533122" y="1415057"/>
                  </a:lnTo>
                  <a:lnTo>
                    <a:pt x="4549982" y="1485384"/>
                  </a:lnTo>
                  <a:lnTo>
                    <a:pt x="4562148" y="1556615"/>
                  </a:lnTo>
                  <a:lnTo>
                    <a:pt x="4569520" y="1628690"/>
                  </a:lnTo>
                  <a:lnTo>
                    <a:pt x="4572000" y="1701546"/>
                  </a:lnTo>
                  <a:lnTo>
                    <a:pt x="4571378" y="1738067"/>
                  </a:lnTo>
                  <a:lnTo>
                    <a:pt x="4566439" y="1810540"/>
                  </a:lnTo>
                  <a:lnTo>
                    <a:pt x="4556658" y="1882200"/>
                  </a:lnTo>
                  <a:lnTo>
                    <a:pt x="4542132" y="1952987"/>
                  </a:lnTo>
                  <a:lnTo>
                    <a:pt x="4522963" y="2022839"/>
                  </a:lnTo>
                  <a:lnTo>
                    <a:pt x="4499248" y="2091694"/>
                  </a:lnTo>
                  <a:lnTo>
                    <a:pt x="4471088" y="2159491"/>
                  </a:lnTo>
                  <a:lnTo>
                    <a:pt x="4438581" y="2226169"/>
                  </a:lnTo>
                  <a:lnTo>
                    <a:pt x="4401828" y="2291667"/>
                  </a:lnTo>
                  <a:lnTo>
                    <a:pt x="4360927" y="2355922"/>
                  </a:lnTo>
                  <a:lnTo>
                    <a:pt x="4338952" y="2387565"/>
                  </a:lnTo>
                  <a:lnTo>
                    <a:pt x="4315978" y="2418874"/>
                  </a:lnTo>
                  <a:lnTo>
                    <a:pt x="4292017" y="2449842"/>
                  </a:lnTo>
                  <a:lnTo>
                    <a:pt x="4267081" y="2480461"/>
                  </a:lnTo>
                  <a:lnTo>
                    <a:pt x="4241182" y="2510723"/>
                  </a:lnTo>
                  <a:lnTo>
                    <a:pt x="4214334" y="2540622"/>
                  </a:lnTo>
                  <a:lnTo>
                    <a:pt x="4186548" y="2570148"/>
                  </a:lnTo>
                  <a:lnTo>
                    <a:pt x="4157837" y="2599295"/>
                  </a:lnTo>
                  <a:lnTo>
                    <a:pt x="4128213" y="2628054"/>
                  </a:lnTo>
                  <a:lnTo>
                    <a:pt x="4097689" y="2656419"/>
                  </a:lnTo>
                  <a:lnTo>
                    <a:pt x="4066277" y="2684381"/>
                  </a:lnTo>
                  <a:lnTo>
                    <a:pt x="4033990" y="2711933"/>
                  </a:lnTo>
                  <a:lnTo>
                    <a:pt x="4000840" y="2739067"/>
                  </a:lnTo>
                  <a:lnTo>
                    <a:pt x="3966840" y="2765775"/>
                  </a:lnTo>
                  <a:lnTo>
                    <a:pt x="3932001" y="2792050"/>
                  </a:lnTo>
                  <a:lnTo>
                    <a:pt x="3896337" y="2817884"/>
                  </a:lnTo>
                  <a:lnTo>
                    <a:pt x="3859860" y="2843269"/>
                  </a:lnTo>
                  <a:lnTo>
                    <a:pt x="3822581" y="2868198"/>
                  </a:lnTo>
                  <a:lnTo>
                    <a:pt x="3784514" y="2892664"/>
                  </a:lnTo>
                  <a:lnTo>
                    <a:pt x="3745672" y="2916657"/>
                  </a:lnTo>
                  <a:lnTo>
                    <a:pt x="3706065" y="2940171"/>
                  </a:lnTo>
                  <a:lnTo>
                    <a:pt x="3665708" y="2963198"/>
                  </a:lnTo>
                  <a:lnTo>
                    <a:pt x="3624611" y="2985730"/>
                  </a:lnTo>
                  <a:lnTo>
                    <a:pt x="3582789" y="3007761"/>
                  </a:lnTo>
                  <a:lnTo>
                    <a:pt x="3540252" y="3029281"/>
                  </a:lnTo>
                  <a:lnTo>
                    <a:pt x="3497015" y="3050283"/>
                  </a:lnTo>
                  <a:lnTo>
                    <a:pt x="3453088" y="3070760"/>
                  </a:lnTo>
                  <a:lnTo>
                    <a:pt x="3408484" y="3090704"/>
                  </a:lnTo>
                  <a:lnTo>
                    <a:pt x="3363216" y="3110107"/>
                  </a:lnTo>
                  <a:lnTo>
                    <a:pt x="3317297" y="3128962"/>
                  </a:lnTo>
                  <a:lnTo>
                    <a:pt x="3270738" y="3147260"/>
                  </a:lnTo>
                  <a:lnTo>
                    <a:pt x="3223552" y="3164995"/>
                  </a:lnTo>
                  <a:lnTo>
                    <a:pt x="3175752" y="3182159"/>
                  </a:lnTo>
                  <a:lnTo>
                    <a:pt x="3127350" y="3198743"/>
                  </a:lnTo>
                  <a:lnTo>
                    <a:pt x="3078358" y="3214741"/>
                  </a:lnTo>
                  <a:lnTo>
                    <a:pt x="3028788" y="3230144"/>
                  </a:lnTo>
                  <a:lnTo>
                    <a:pt x="2978654" y="3244945"/>
                  </a:lnTo>
                  <a:lnTo>
                    <a:pt x="2927968" y="3259137"/>
                  </a:lnTo>
                  <a:lnTo>
                    <a:pt x="2876742" y="3272711"/>
                  </a:lnTo>
                  <a:lnTo>
                    <a:pt x="2824988" y="3285659"/>
                  </a:lnTo>
                  <a:lnTo>
                    <a:pt x="2772719" y="3297975"/>
                  </a:lnTo>
                  <a:lnTo>
                    <a:pt x="2719947" y="3309651"/>
                  </a:lnTo>
                  <a:lnTo>
                    <a:pt x="2666685" y="3320678"/>
                  </a:lnTo>
                  <a:lnTo>
                    <a:pt x="2612945" y="3331050"/>
                  </a:lnTo>
                  <a:lnTo>
                    <a:pt x="2558740" y="3340758"/>
                  </a:lnTo>
                  <a:lnTo>
                    <a:pt x="2504082" y="3349794"/>
                  </a:lnTo>
                  <a:lnTo>
                    <a:pt x="2448983" y="3358152"/>
                  </a:lnTo>
                  <a:lnTo>
                    <a:pt x="2393456" y="3365824"/>
                  </a:lnTo>
                  <a:lnTo>
                    <a:pt x="2337513" y="3372801"/>
                  </a:lnTo>
                  <a:lnTo>
                    <a:pt x="2281167" y="3379076"/>
                  </a:lnTo>
                  <a:lnTo>
                    <a:pt x="2224430" y="3384642"/>
                  </a:lnTo>
                  <a:lnTo>
                    <a:pt x="2167314" y="3389491"/>
                  </a:lnTo>
                  <a:lnTo>
                    <a:pt x="2109833" y="3393615"/>
                  </a:lnTo>
                  <a:lnTo>
                    <a:pt x="2051998" y="3397006"/>
                  </a:lnTo>
                  <a:lnTo>
                    <a:pt x="1993821" y="3399657"/>
                  </a:lnTo>
                  <a:lnTo>
                    <a:pt x="1935316" y="3401560"/>
                  </a:lnTo>
                  <a:lnTo>
                    <a:pt x="1876495" y="3402707"/>
                  </a:lnTo>
                  <a:lnTo>
                    <a:pt x="1817370" y="3403092"/>
                  </a:lnTo>
                  <a:lnTo>
                    <a:pt x="1758244" y="3402707"/>
                  </a:lnTo>
                  <a:lnTo>
                    <a:pt x="1699423" y="3401560"/>
                  </a:lnTo>
                  <a:lnTo>
                    <a:pt x="1640918" y="3399657"/>
                  </a:lnTo>
                  <a:lnTo>
                    <a:pt x="1582741" y="3397006"/>
                  </a:lnTo>
                  <a:lnTo>
                    <a:pt x="1524906" y="3393615"/>
                  </a:lnTo>
                  <a:lnTo>
                    <a:pt x="1467425" y="3389491"/>
                  </a:lnTo>
                  <a:lnTo>
                    <a:pt x="1410309" y="3384642"/>
                  </a:lnTo>
                  <a:lnTo>
                    <a:pt x="1353572" y="3379076"/>
                  </a:lnTo>
                  <a:lnTo>
                    <a:pt x="1297226" y="3372801"/>
                  </a:lnTo>
                  <a:lnTo>
                    <a:pt x="1241283" y="3365824"/>
                  </a:lnTo>
                  <a:lnTo>
                    <a:pt x="1185756" y="3358152"/>
                  </a:lnTo>
                  <a:lnTo>
                    <a:pt x="1130657" y="3349794"/>
                  </a:lnTo>
                  <a:lnTo>
                    <a:pt x="1075999" y="3340758"/>
                  </a:lnTo>
                  <a:lnTo>
                    <a:pt x="1021794" y="3331050"/>
                  </a:lnTo>
                  <a:lnTo>
                    <a:pt x="968054" y="3320678"/>
                  </a:lnTo>
                  <a:lnTo>
                    <a:pt x="914792" y="3309651"/>
                  </a:lnTo>
                  <a:lnTo>
                    <a:pt x="862020" y="3297975"/>
                  </a:lnTo>
                  <a:lnTo>
                    <a:pt x="809751" y="3285659"/>
                  </a:lnTo>
                  <a:lnTo>
                    <a:pt x="757997" y="3272711"/>
                  </a:lnTo>
                  <a:lnTo>
                    <a:pt x="706771" y="3259137"/>
                  </a:lnTo>
                  <a:lnTo>
                    <a:pt x="656085" y="3244945"/>
                  </a:lnTo>
                  <a:lnTo>
                    <a:pt x="605951" y="3230144"/>
                  </a:lnTo>
                  <a:lnTo>
                    <a:pt x="556381" y="3214741"/>
                  </a:lnTo>
                  <a:lnTo>
                    <a:pt x="507389" y="3198743"/>
                  </a:lnTo>
                  <a:lnTo>
                    <a:pt x="458987" y="3182159"/>
                  </a:lnTo>
                  <a:lnTo>
                    <a:pt x="411187" y="3164995"/>
                  </a:lnTo>
                  <a:lnTo>
                    <a:pt x="364001" y="3147260"/>
                  </a:lnTo>
                  <a:lnTo>
                    <a:pt x="317442" y="3128962"/>
                  </a:lnTo>
                  <a:lnTo>
                    <a:pt x="271523" y="3110107"/>
                  </a:lnTo>
                  <a:lnTo>
                    <a:pt x="226255" y="3090704"/>
                  </a:lnTo>
                  <a:lnTo>
                    <a:pt x="181651" y="3070760"/>
                  </a:lnTo>
                  <a:lnTo>
                    <a:pt x="137724" y="3050283"/>
                  </a:lnTo>
                  <a:lnTo>
                    <a:pt x="94487" y="3029281"/>
                  </a:lnTo>
                  <a:lnTo>
                    <a:pt x="51950" y="3007761"/>
                  </a:lnTo>
                  <a:lnTo>
                    <a:pt x="10128" y="2985730"/>
                  </a:lnTo>
                  <a:lnTo>
                    <a:pt x="0" y="2980177"/>
                  </a:lnTo>
                </a:path>
              </a:pathLst>
            </a:custGeom>
            <a:ln w="5715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65" name="object 65"/>
          <p:cNvSpPr txBox="1">
            <a:spLocks noGrp="1"/>
          </p:cNvSpPr>
          <p:nvPr>
            <p:ph type="title"/>
          </p:nvPr>
        </p:nvSpPr>
        <p:spPr>
          <a:xfrm>
            <a:off x="0" y="307863"/>
            <a:ext cx="6698062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spc="-65" dirty="0">
                <a:solidFill>
                  <a:srgbClr val="221F5F"/>
                </a:solidFill>
              </a:rPr>
              <a:t> </a:t>
            </a:r>
            <a:r>
              <a:rPr lang="en-US" sz="3600" spc="-65" dirty="0">
                <a:solidFill>
                  <a:srgbClr val="221F5F"/>
                </a:solidFill>
              </a:rPr>
              <a:t>Dermatology – A Leading</a:t>
            </a:r>
            <a:r>
              <a:rPr sz="3600" spc="-45" dirty="0">
                <a:solidFill>
                  <a:srgbClr val="221F5F"/>
                </a:solidFill>
              </a:rPr>
              <a:t> </a:t>
            </a:r>
            <a:r>
              <a:rPr sz="3600" spc="-10" dirty="0">
                <a:solidFill>
                  <a:srgbClr val="221F5F"/>
                </a:solidFill>
              </a:rPr>
              <a:t>Portfolio</a:t>
            </a:r>
            <a:endParaRPr sz="3600" dirty="0"/>
          </a:p>
        </p:txBody>
      </p:sp>
      <p:pic>
        <p:nvPicPr>
          <p:cNvPr id="68" name="Picture 67">
            <a:extLst>
              <a:ext uri="{FF2B5EF4-FFF2-40B4-BE49-F238E27FC236}">
                <a16:creationId xmlns:a16="http://schemas.microsoft.com/office/drawing/2014/main" id="{37B43ADA-6699-2BF9-4326-93FBF6215667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l="63838"/>
          <a:stretch/>
        </p:blipFill>
        <p:spPr>
          <a:xfrm>
            <a:off x="7882781" y="2121154"/>
            <a:ext cx="4486637" cy="2338152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DE721205-64AF-E613-9AD6-3A948582EAD5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l="2252" t="3970" r="5073" b="1772"/>
          <a:stretch/>
        </p:blipFill>
        <p:spPr>
          <a:xfrm>
            <a:off x="4895412" y="2648628"/>
            <a:ext cx="1198955" cy="1665688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54298DC1-9712-75B0-B9FA-B53B9D97D61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09260" y="4270650"/>
            <a:ext cx="1399793" cy="1568389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6EFFE606-589F-03FB-49FF-DFDADC5A4508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 l="10436" t="966" r="21757" b="1896"/>
          <a:stretch/>
        </p:blipFill>
        <p:spPr>
          <a:xfrm>
            <a:off x="6265362" y="2624247"/>
            <a:ext cx="662356" cy="1609505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D0C0AE4D-75E7-A4A8-9A7E-F8748F1247A2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 l="9125" t="7292" r="5428" b="4934"/>
          <a:stretch/>
        </p:blipFill>
        <p:spPr>
          <a:xfrm>
            <a:off x="5257800" y="5181600"/>
            <a:ext cx="622553" cy="990600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3E426B48-B084-3AEF-3BAC-227E480EE8D1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 l="2334" t="5923" r="4534" b="3993"/>
          <a:stretch/>
        </p:blipFill>
        <p:spPr>
          <a:xfrm>
            <a:off x="4192393" y="4284699"/>
            <a:ext cx="1687960" cy="772542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24F47DC0-2A26-73AF-FEA8-238F15137549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 l="2014" t="7715" r="5734" b="8285"/>
          <a:stretch/>
        </p:blipFill>
        <p:spPr>
          <a:xfrm>
            <a:off x="9843040" y="1046734"/>
            <a:ext cx="1894078" cy="837755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24A1622F-9E80-DBDF-4755-48712AC9A89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1066809" y="35128"/>
            <a:ext cx="999897" cy="1198839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1F9EF24A-5062-4A98-2E7E-2CC1D7528663}"/>
              </a:ext>
            </a:extLst>
          </p:cNvPr>
          <p:cNvPicPr>
            <a:picLocks noChangeAspect="1"/>
          </p:cNvPicPr>
          <p:nvPr/>
        </p:nvPicPr>
        <p:blipFill>
          <a:blip r:embed="rId18"/>
          <a:srcRect l="5940" t="1770" r="7174" b="5317"/>
          <a:stretch/>
        </p:blipFill>
        <p:spPr>
          <a:xfrm>
            <a:off x="8229601" y="4844795"/>
            <a:ext cx="964092" cy="1383081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8550EF9B-6348-0590-BD5E-C6FE3DB44A32}"/>
              </a:ext>
            </a:extLst>
          </p:cNvPr>
          <p:cNvPicPr>
            <a:picLocks noChangeAspect="1"/>
          </p:cNvPicPr>
          <p:nvPr/>
        </p:nvPicPr>
        <p:blipFill>
          <a:blip r:embed="rId19"/>
          <a:srcRect l="5509" t="4438" r="2337" b="1651"/>
          <a:stretch/>
        </p:blipFill>
        <p:spPr>
          <a:xfrm>
            <a:off x="9448799" y="4844795"/>
            <a:ext cx="1308099" cy="1479805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3417FA2A-7AA3-C292-62CC-2C7A183F1910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-12517" y="4794999"/>
            <a:ext cx="1294344" cy="1710784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707DCDF4-259A-0D81-BC61-2D2FF94A0BCA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277291" y="4888991"/>
            <a:ext cx="651201" cy="1759052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E997174B-39CA-7222-595D-A5B32808766A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923956" y="4977872"/>
            <a:ext cx="872153" cy="1672655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9C976403-8C0A-24CE-84E2-7ECE3E176C7F}"/>
              </a:ext>
            </a:extLst>
          </p:cNvPr>
          <p:cNvPicPr>
            <a:picLocks noChangeAspect="1"/>
          </p:cNvPicPr>
          <p:nvPr/>
        </p:nvPicPr>
        <p:blipFill>
          <a:blip r:embed="rId23"/>
          <a:srcRect l="4142" t="4655" r="5801" b="3706"/>
          <a:stretch/>
        </p:blipFill>
        <p:spPr>
          <a:xfrm>
            <a:off x="9004801" y="9388"/>
            <a:ext cx="1894078" cy="910760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8BE3B1D1-41F9-AA57-647A-9F32308B9AB0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781201" y="901255"/>
            <a:ext cx="912567" cy="1045910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F4F39EBC-0199-1847-45F8-CFD9F1529005}"/>
              </a:ext>
            </a:extLst>
          </p:cNvPr>
          <p:cNvPicPr>
            <a:picLocks noChangeAspect="1"/>
          </p:cNvPicPr>
          <p:nvPr/>
        </p:nvPicPr>
        <p:blipFill>
          <a:blip r:embed="rId25"/>
          <a:srcRect l="34963" t="8824" r="35641" b="10000"/>
          <a:stretch/>
        </p:blipFill>
        <p:spPr>
          <a:xfrm>
            <a:off x="2913775" y="4715273"/>
            <a:ext cx="728087" cy="2010612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F6D6C527-1262-B2DD-222C-1A5AB1B36795}"/>
              </a:ext>
            </a:extLst>
          </p:cNvPr>
          <p:cNvPicPr>
            <a:picLocks noChangeAspect="1"/>
          </p:cNvPicPr>
          <p:nvPr/>
        </p:nvPicPr>
        <p:blipFill>
          <a:blip r:embed="rId26"/>
          <a:srcRect l="88966"/>
          <a:stretch/>
        </p:blipFill>
        <p:spPr>
          <a:xfrm>
            <a:off x="10933809" y="4655185"/>
            <a:ext cx="632948" cy="1773382"/>
          </a:xfrm>
          <a:prstGeom prst="rect">
            <a:avLst/>
          </a:prstGeom>
        </p:spPr>
      </p:pic>
      <p:pic>
        <p:nvPicPr>
          <p:cNvPr id="108" name="Picture 107">
            <a:extLst>
              <a:ext uri="{FF2B5EF4-FFF2-40B4-BE49-F238E27FC236}">
                <a16:creationId xmlns:a16="http://schemas.microsoft.com/office/drawing/2014/main" id="{EFF34401-0ECA-DC29-DDEE-BF5C74C7CC92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618238" y="1983566"/>
            <a:ext cx="3001976" cy="211904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54807" y="2921507"/>
            <a:ext cx="1036307" cy="664463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02208" y="2845307"/>
            <a:ext cx="792479" cy="54254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53212" y="3683508"/>
            <a:ext cx="1304543" cy="92657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315967" y="3773424"/>
            <a:ext cx="1307591" cy="810767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226051" y="2997707"/>
            <a:ext cx="1432559" cy="591311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142744" y="5097779"/>
            <a:ext cx="1633727" cy="39623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035552" y="4968240"/>
            <a:ext cx="1501139" cy="579107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73608" y="4736591"/>
            <a:ext cx="1207007" cy="891539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630423" y="3829811"/>
            <a:ext cx="900683" cy="827531"/>
          </a:xfrm>
          <a:prstGeom prst="rect">
            <a:avLst/>
          </a:prstGeom>
        </p:spPr>
      </p:pic>
      <p:sp>
        <p:nvSpPr>
          <p:cNvPr id="11" name="object 11"/>
          <p:cNvSpPr/>
          <p:nvPr/>
        </p:nvSpPr>
        <p:spPr>
          <a:xfrm>
            <a:off x="0" y="6321564"/>
            <a:ext cx="9750425" cy="95885"/>
          </a:xfrm>
          <a:custGeom>
            <a:avLst/>
            <a:gdLst/>
            <a:ahLst/>
            <a:cxnLst/>
            <a:rect l="l" t="t" r="r" b="b"/>
            <a:pathLst>
              <a:path w="9750425" h="95885">
                <a:moveTo>
                  <a:pt x="9750425" y="0"/>
                </a:moveTo>
                <a:lnTo>
                  <a:pt x="0" y="0"/>
                </a:lnTo>
                <a:lnTo>
                  <a:pt x="0" y="95846"/>
                </a:lnTo>
                <a:lnTo>
                  <a:pt x="9750425" y="95846"/>
                </a:lnTo>
                <a:lnTo>
                  <a:pt x="9750425" y="0"/>
                </a:lnTo>
                <a:close/>
              </a:path>
            </a:pathLst>
          </a:custGeom>
          <a:solidFill>
            <a:srgbClr val="03ACE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object 1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43483" y="347472"/>
            <a:ext cx="2086355" cy="256031"/>
          </a:xfrm>
          <a:prstGeom prst="rect">
            <a:avLst/>
          </a:prstGeom>
        </p:spPr>
      </p:pic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93740" rIns="0" bIns="0" rtlCol="0">
            <a:spAutoFit/>
          </a:bodyPr>
          <a:lstStyle/>
          <a:p>
            <a:pPr marL="109855">
              <a:lnSpc>
                <a:spcPct val="100000"/>
              </a:lnSpc>
              <a:spcBef>
                <a:spcPts val="100"/>
              </a:spcBef>
            </a:pPr>
            <a:r>
              <a:rPr spc="-25" dirty="0">
                <a:solidFill>
                  <a:srgbClr val="211F5F"/>
                </a:solidFill>
              </a:rPr>
              <a:t>WIDESPREAD</a:t>
            </a:r>
            <a:r>
              <a:rPr spc="-95" dirty="0">
                <a:solidFill>
                  <a:srgbClr val="211F5F"/>
                </a:solidFill>
              </a:rPr>
              <a:t> </a:t>
            </a:r>
            <a:r>
              <a:rPr spc="-25" dirty="0">
                <a:solidFill>
                  <a:srgbClr val="211F5F"/>
                </a:solidFill>
              </a:rPr>
              <a:t>DISTRIBUTION</a:t>
            </a:r>
            <a:r>
              <a:rPr spc="-60" dirty="0">
                <a:solidFill>
                  <a:srgbClr val="211F5F"/>
                </a:solidFill>
              </a:rPr>
              <a:t> </a:t>
            </a:r>
            <a:r>
              <a:rPr dirty="0">
                <a:solidFill>
                  <a:srgbClr val="211F5F"/>
                </a:solidFill>
              </a:rPr>
              <a:t>NETWORK</a:t>
            </a:r>
            <a:r>
              <a:rPr spc="-20" dirty="0">
                <a:solidFill>
                  <a:srgbClr val="211F5F"/>
                </a:solidFill>
              </a:rPr>
              <a:t> </a:t>
            </a:r>
            <a:r>
              <a:rPr spc="-25" dirty="0">
                <a:solidFill>
                  <a:srgbClr val="211F5F"/>
                </a:solidFill>
              </a:rPr>
              <a:t>ACROSS</a:t>
            </a:r>
            <a:r>
              <a:rPr spc="-100" dirty="0">
                <a:solidFill>
                  <a:srgbClr val="211F5F"/>
                </a:solidFill>
              </a:rPr>
              <a:t> </a:t>
            </a:r>
            <a:r>
              <a:rPr dirty="0">
                <a:solidFill>
                  <a:srgbClr val="211F5F"/>
                </a:solidFill>
              </a:rPr>
              <a:t>SAUDI</a:t>
            </a:r>
            <a:r>
              <a:rPr spc="-20" dirty="0">
                <a:solidFill>
                  <a:srgbClr val="211F5F"/>
                </a:solidFill>
              </a:rPr>
              <a:t> </a:t>
            </a:r>
            <a:r>
              <a:rPr spc="-10" dirty="0">
                <a:solidFill>
                  <a:srgbClr val="211F5F"/>
                </a:solidFill>
              </a:rPr>
              <a:t>ARABIA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428749" y="1449195"/>
            <a:ext cx="491998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30" dirty="0">
                <a:latin typeface="Calibri"/>
                <a:cs typeface="Calibri"/>
              </a:rPr>
              <a:t>Avalon</a:t>
            </a:r>
            <a:r>
              <a:rPr sz="1400" spc="-1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has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comprehensive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spc="-30" dirty="0">
                <a:latin typeface="Calibri"/>
                <a:cs typeface="Calibri"/>
              </a:rPr>
              <a:t>network</a:t>
            </a:r>
            <a:r>
              <a:rPr sz="1400" spc="-70" dirty="0">
                <a:latin typeface="Calibri"/>
                <a:cs typeface="Calibri"/>
              </a:rPr>
              <a:t> </a:t>
            </a:r>
            <a:r>
              <a:rPr sz="1400" spc="-30" dirty="0">
                <a:latin typeface="Calibri"/>
                <a:cs typeface="Calibri"/>
              </a:rPr>
              <a:t>across</a:t>
            </a:r>
            <a:r>
              <a:rPr sz="1400" spc="-1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all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distribution</a:t>
            </a:r>
            <a:r>
              <a:rPr sz="1400" spc="5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channels.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99288" y="2020823"/>
            <a:ext cx="5278120" cy="405765"/>
          </a:xfrm>
          <a:prstGeom prst="rect">
            <a:avLst/>
          </a:prstGeom>
          <a:solidFill>
            <a:srgbClr val="20396C"/>
          </a:solidFill>
        </p:spPr>
        <p:txBody>
          <a:bodyPr vert="horz" wrap="square" lIns="0" tIns="0" rIns="0" bIns="0" rtlCol="0">
            <a:spAutoFit/>
          </a:bodyPr>
          <a:lstStyle/>
          <a:p>
            <a:pPr marL="2540" algn="ctr">
              <a:lnSpc>
                <a:spcPts val="1300"/>
              </a:lnSpc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2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Glimpse</a:t>
            </a:r>
            <a:r>
              <a:rPr sz="12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35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endParaRPr sz="1200">
              <a:latin typeface="Calibri"/>
              <a:cs typeface="Calibri"/>
            </a:endParaRPr>
          </a:p>
          <a:p>
            <a:pPr marL="635" algn="ctr">
              <a:lnSpc>
                <a:spcPts val="1660"/>
              </a:lnSpc>
            </a:pPr>
            <a:r>
              <a:rPr sz="1400" spc="-35" dirty="0">
                <a:solidFill>
                  <a:srgbClr val="FFFFFF"/>
                </a:solidFill>
                <a:latin typeface="Calibri"/>
                <a:cs typeface="Calibri"/>
              </a:rPr>
              <a:t>AVALON’</a:t>
            </a:r>
            <a:r>
              <a:rPr sz="1400" spc="-1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REACH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35" dirty="0">
                <a:solidFill>
                  <a:srgbClr val="FFFFFF"/>
                </a:solidFill>
                <a:latin typeface="Calibri"/>
                <a:cs typeface="Calibri"/>
              </a:rPr>
              <a:t>ACROSS</a:t>
            </a:r>
            <a:r>
              <a:rPr sz="1400" spc="-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MAJOR KSA</a:t>
            </a:r>
            <a:r>
              <a:rPr sz="1400" spc="-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CLIENTS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16" name="object 16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781800" y="2119883"/>
            <a:ext cx="4584191" cy="3774935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8357496" y="3345374"/>
            <a:ext cx="1021080" cy="1383665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09855" marR="97155" algn="ctr">
              <a:lnSpc>
                <a:spcPct val="105000"/>
              </a:lnSpc>
              <a:spcBef>
                <a:spcPts val="20"/>
              </a:spcBef>
            </a:pPr>
            <a:r>
              <a:rPr sz="1400" spc="-35" dirty="0">
                <a:solidFill>
                  <a:srgbClr val="FFFFFF"/>
                </a:solidFill>
                <a:latin typeface="Calibri"/>
                <a:cs typeface="Calibri"/>
              </a:rPr>
              <a:t>Pharmacies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Chains Hospitals Polyclinics Subagents</a:t>
            </a:r>
            <a:endParaRPr sz="1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275"/>
              </a:spcBef>
            </a:pP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Modern</a:t>
            </a:r>
            <a:r>
              <a:rPr sz="1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trade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904193" y="6321497"/>
            <a:ext cx="1516380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z="900" u="sng" spc="-10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13"/>
              </a:rPr>
              <a:t>www.avalonpharmaceutical.com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352291" y="5651088"/>
            <a:ext cx="126301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dirty="0">
                <a:solidFill>
                  <a:srgbClr val="211F5F"/>
                </a:solidFill>
                <a:latin typeface="Calibri"/>
                <a:cs typeface="Calibri"/>
              </a:rPr>
              <a:t>and</a:t>
            </a:r>
            <a:r>
              <a:rPr sz="2100" b="1" spc="-75" dirty="0">
                <a:solidFill>
                  <a:srgbClr val="211F5F"/>
                </a:solidFill>
                <a:latin typeface="Calibri"/>
                <a:cs typeface="Calibri"/>
              </a:rPr>
              <a:t> </a:t>
            </a:r>
            <a:r>
              <a:rPr sz="2100" b="1" spc="-10" dirty="0">
                <a:solidFill>
                  <a:srgbClr val="211F5F"/>
                </a:solidFill>
                <a:latin typeface="Calibri"/>
                <a:cs typeface="Calibri"/>
              </a:rPr>
              <a:t>more…</a:t>
            </a:r>
            <a:endParaRPr sz="2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6636" y="4556759"/>
            <a:ext cx="10892155" cy="360045"/>
          </a:xfrm>
          <a:prstGeom prst="rect">
            <a:avLst/>
          </a:prstGeom>
          <a:solidFill>
            <a:srgbClr val="20396C"/>
          </a:solidFill>
        </p:spPr>
        <p:txBody>
          <a:bodyPr vert="horz" wrap="square" lIns="0" tIns="14604" rIns="0" bIns="0" rtlCol="0">
            <a:spAutoFit/>
          </a:bodyPr>
          <a:lstStyle/>
          <a:p>
            <a:pPr marL="6350" algn="ctr">
              <a:lnSpc>
                <a:spcPct val="100000"/>
              </a:lnSpc>
              <a:spcBef>
                <a:spcPts val="114"/>
              </a:spcBef>
            </a:pP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KEY</a:t>
            </a:r>
            <a:r>
              <a:rPr sz="1400" b="1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BRANDS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26464" y="5111496"/>
            <a:ext cx="672083" cy="10210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78379" y="5902452"/>
            <a:ext cx="795527" cy="18592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486144" y="5202935"/>
            <a:ext cx="731519" cy="15239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230111" y="6015228"/>
            <a:ext cx="548639" cy="17829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41604" y="5396484"/>
            <a:ext cx="687323" cy="156971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910839" y="5113020"/>
            <a:ext cx="731519" cy="80771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328159" y="5167884"/>
            <a:ext cx="731518" cy="109727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70203" y="5756147"/>
            <a:ext cx="310895" cy="365759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01724" y="5771388"/>
            <a:ext cx="310895" cy="365759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833372" y="5443728"/>
            <a:ext cx="731519" cy="85331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483864" y="5917691"/>
            <a:ext cx="687323" cy="100583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5559552" y="5618988"/>
            <a:ext cx="670559" cy="138683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6992111" y="5635752"/>
            <a:ext cx="548639" cy="178295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5436108" y="5338571"/>
            <a:ext cx="731519" cy="96011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7565135" y="5228844"/>
            <a:ext cx="569963" cy="146303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4216908" y="5550408"/>
            <a:ext cx="457199" cy="134111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4687823" y="5885688"/>
            <a:ext cx="687323" cy="239267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9331452" y="5897879"/>
            <a:ext cx="722375" cy="172211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9906000" y="5152644"/>
            <a:ext cx="608075" cy="129539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8933688" y="5161788"/>
            <a:ext cx="795527" cy="201167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9925811" y="5440679"/>
            <a:ext cx="719327" cy="166115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7414259" y="5958840"/>
            <a:ext cx="835139" cy="143255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8377428" y="5504688"/>
            <a:ext cx="883919" cy="131063"/>
          </a:xfrm>
          <a:prstGeom prst="rect">
            <a:avLst/>
          </a:prstGeom>
        </p:spPr>
      </p:pic>
      <p:sp>
        <p:nvSpPr>
          <p:cNvPr id="26" name="object 26"/>
          <p:cNvSpPr/>
          <p:nvPr/>
        </p:nvSpPr>
        <p:spPr>
          <a:xfrm>
            <a:off x="0" y="6321564"/>
            <a:ext cx="9750425" cy="95885"/>
          </a:xfrm>
          <a:custGeom>
            <a:avLst/>
            <a:gdLst/>
            <a:ahLst/>
            <a:cxnLst/>
            <a:rect l="l" t="t" r="r" b="b"/>
            <a:pathLst>
              <a:path w="9750425" h="95885">
                <a:moveTo>
                  <a:pt x="9750425" y="0"/>
                </a:moveTo>
                <a:lnTo>
                  <a:pt x="0" y="0"/>
                </a:lnTo>
                <a:lnTo>
                  <a:pt x="0" y="95846"/>
                </a:lnTo>
                <a:lnTo>
                  <a:pt x="9750425" y="95846"/>
                </a:lnTo>
                <a:lnTo>
                  <a:pt x="9750425" y="0"/>
                </a:lnTo>
                <a:close/>
              </a:path>
            </a:pathLst>
          </a:custGeom>
          <a:solidFill>
            <a:srgbClr val="03ACE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7" name="object 27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443483" y="347472"/>
            <a:ext cx="2086355" cy="256031"/>
          </a:xfrm>
          <a:prstGeom prst="rect">
            <a:avLst/>
          </a:prstGeom>
        </p:spPr>
      </p:pic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xfrm>
            <a:off x="446124" y="1044651"/>
            <a:ext cx="463804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solidFill>
                  <a:srgbClr val="211F5F"/>
                </a:solidFill>
              </a:rPr>
              <a:t>AVALON’S</a:t>
            </a:r>
            <a:r>
              <a:rPr spc="-55" dirty="0">
                <a:solidFill>
                  <a:srgbClr val="211F5F"/>
                </a:solidFill>
              </a:rPr>
              <a:t> </a:t>
            </a:r>
            <a:r>
              <a:rPr dirty="0">
                <a:solidFill>
                  <a:srgbClr val="211F5F"/>
                </a:solidFill>
              </a:rPr>
              <a:t>KEY</a:t>
            </a:r>
            <a:r>
              <a:rPr spc="-110" dirty="0">
                <a:solidFill>
                  <a:srgbClr val="211F5F"/>
                </a:solidFill>
              </a:rPr>
              <a:t> </a:t>
            </a:r>
            <a:r>
              <a:rPr spc="-20" dirty="0">
                <a:solidFill>
                  <a:srgbClr val="211F5F"/>
                </a:solidFill>
              </a:rPr>
              <a:t>THERAPEUTIC</a:t>
            </a:r>
            <a:r>
              <a:rPr spc="-55" dirty="0">
                <a:solidFill>
                  <a:srgbClr val="211F5F"/>
                </a:solidFill>
              </a:rPr>
              <a:t> </a:t>
            </a:r>
            <a:r>
              <a:rPr spc="-10" dirty="0">
                <a:solidFill>
                  <a:srgbClr val="211F5F"/>
                </a:solidFill>
              </a:rPr>
              <a:t>CATEGORIES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461058" y="1319810"/>
            <a:ext cx="4204970" cy="619760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40"/>
              </a:spcBef>
            </a:pPr>
            <a:r>
              <a:rPr sz="1400" spc="-55" dirty="0">
                <a:latin typeface="Calibri"/>
                <a:cs typeface="Calibri"/>
              </a:rPr>
              <a:t>With</a:t>
            </a:r>
            <a:r>
              <a:rPr sz="1400" spc="-70" dirty="0">
                <a:latin typeface="Calibri"/>
                <a:cs typeface="Calibri"/>
              </a:rPr>
              <a:t> </a:t>
            </a:r>
            <a:r>
              <a:rPr sz="1400" spc="-40" dirty="0">
                <a:latin typeface="Calibri"/>
                <a:cs typeface="Calibri"/>
              </a:rPr>
              <a:t>over</a:t>
            </a:r>
            <a:r>
              <a:rPr sz="1400" spc="-110" dirty="0">
                <a:latin typeface="Calibri"/>
                <a:cs typeface="Calibri"/>
              </a:rPr>
              <a:t> </a:t>
            </a:r>
            <a:r>
              <a:rPr sz="1400" spc="-35" dirty="0">
                <a:latin typeface="Calibri"/>
                <a:cs typeface="Calibri"/>
              </a:rPr>
              <a:t>75</a:t>
            </a:r>
            <a:r>
              <a:rPr sz="1400" spc="-105" dirty="0">
                <a:latin typeface="Calibri"/>
                <a:cs typeface="Calibri"/>
              </a:rPr>
              <a:t> </a:t>
            </a:r>
            <a:r>
              <a:rPr sz="1400" spc="-75" dirty="0">
                <a:latin typeface="Calibri"/>
                <a:cs typeface="Calibri"/>
              </a:rPr>
              <a:t>brands,</a:t>
            </a:r>
            <a:r>
              <a:rPr sz="1400" spc="-165" dirty="0">
                <a:latin typeface="Calibri"/>
                <a:cs typeface="Calibri"/>
              </a:rPr>
              <a:t> </a:t>
            </a:r>
            <a:r>
              <a:rPr sz="1400" spc="-70" dirty="0">
                <a:latin typeface="Calibri"/>
                <a:cs typeface="Calibri"/>
              </a:rPr>
              <a:t>Avalon</a:t>
            </a:r>
            <a:r>
              <a:rPr sz="1400" spc="-180" dirty="0">
                <a:latin typeface="Calibri"/>
                <a:cs typeface="Calibri"/>
              </a:rPr>
              <a:t> </a:t>
            </a:r>
            <a:r>
              <a:rPr sz="1400" spc="-70" dirty="0">
                <a:latin typeface="Calibri"/>
                <a:cs typeface="Calibri"/>
              </a:rPr>
              <a:t>covers</a:t>
            </a:r>
            <a:r>
              <a:rPr sz="1400" spc="-16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35" dirty="0">
                <a:latin typeface="Calibri"/>
                <a:cs typeface="Calibri"/>
              </a:rPr>
              <a:t> </a:t>
            </a:r>
            <a:r>
              <a:rPr sz="1400" spc="-35" dirty="0">
                <a:latin typeface="Calibri"/>
                <a:cs typeface="Calibri"/>
              </a:rPr>
              <a:t>wide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55" dirty="0">
                <a:latin typeface="Calibri"/>
                <a:cs typeface="Calibri"/>
              </a:rPr>
              <a:t>range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of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categories.</a:t>
            </a:r>
            <a:endParaRPr sz="1400">
              <a:latin typeface="Calibri"/>
              <a:cs typeface="Calibri"/>
            </a:endParaRPr>
          </a:p>
          <a:p>
            <a:pPr marL="41275">
              <a:lnSpc>
                <a:spcPct val="100000"/>
              </a:lnSpc>
              <a:spcBef>
                <a:spcPts val="715"/>
              </a:spcBef>
            </a:pPr>
            <a:r>
              <a:rPr sz="1200" b="1" dirty="0">
                <a:solidFill>
                  <a:srgbClr val="211F5F"/>
                </a:solidFill>
                <a:latin typeface="Calibri"/>
                <a:cs typeface="Calibri"/>
              </a:rPr>
              <a:t>KEY</a:t>
            </a:r>
            <a:r>
              <a:rPr sz="1200" b="1" spc="-25" dirty="0">
                <a:solidFill>
                  <a:srgbClr val="211F5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211F5F"/>
                </a:solidFill>
                <a:latin typeface="Calibri"/>
                <a:cs typeface="Calibri"/>
              </a:rPr>
              <a:t>THERAPEUTIC</a:t>
            </a:r>
            <a:r>
              <a:rPr sz="1200" b="1" spc="30" dirty="0">
                <a:solidFill>
                  <a:srgbClr val="211F5F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211F5F"/>
                </a:solidFill>
                <a:latin typeface="Calibri"/>
                <a:cs typeface="Calibri"/>
              </a:rPr>
              <a:t>CATEGORIES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57200" y="2133600"/>
            <a:ext cx="3467100" cy="192405"/>
          </a:xfrm>
          <a:prstGeom prst="rect">
            <a:avLst/>
          </a:prstGeom>
          <a:solidFill>
            <a:srgbClr val="20396C"/>
          </a:solidFill>
        </p:spPr>
        <p:txBody>
          <a:bodyPr vert="horz" wrap="square" lIns="0" tIns="0" rIns="0" bIns="0" rtlCol="0">
            <a:spAutoFit/>
          </a:bodyPr>
          <a:lstStyle/>
          <a:p>
            <a:pPr marL="1082040">
              <a:lnSpc>
                <a:spcPts val="1335"/>
              </a:lnSpc>
            </a:pP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DERMATOLOGICALS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224528" y="2132076"/>
            <a:ext cx="3404870" cy="192405"/>
          </a:xfrm>
          <a:prstGeom prst="rect">
            <a:avLst/>
          </a:prstGeom>
          <a:solidFill>
            <a:srgbClr val="20396C"/>
          </a:solidFill>
        </p:spPr>
        <p:txBody>
          <a:bodyPr vert="horz" wrap="square" lIns="0" tIns="0" rIns="0" bIns="0" rtlCol="0">
            <a:spAutoFit/>
          </a:bodyPr>
          <a:lstStyle/>
          <a:p>
            <a:pPr marL="8890" algn="ctr">
              <a:lnSpc>
                <a:spcPts val="1335"/>
              </a:lnSpc>
            </a:pP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RESPIRATORY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64654" y="3593845"/>
            <a:ext cx="11588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latin typeface="Calibri"/>
                <a:cs typeface="Calibri"/>
              </a:rPr>
              <a:t>STOMATOLOGICALS</a:t>
            </a:r>
            <a:r>
              <a:rPr sz="900" spc="500" dirty="0">
                <a:latin typeface="Calibri"/>
                <a:cs typeface="Calibri"/>
              </a:rPr>
              <a:t> </a:t>
            </a:r>
            <a:r>
              <a:rPr sz="900" spc="-40" dirty="0">
                <a:latin typeface="Calibri"/>
                <a:cs typeface="Calibri"/>
              </a:rPr>
              <a:t>DRUGS</a:t>
            </a:r>
            <a:r>
              <a:rPr sz="900" spc="-45" dirty="0">
                <a:latin typeface="Calibri"/>
                <a:cs typeface="Calibri"/>
              </a:rPr>
              <a:t> </a:t>
            </a:r>
            <a:r>
              <a:rPr sz="900" spc="-20" dirty="0">
                <a:latin typeface="Calibri"/>
                <a:cs typeface="Calibri"/>
              </a:rPr>
              <a:t>USED</a:t>
            </a:r>
            <a:r>
              <a:rPr sz="900" spc="-5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IN</a:t>
            </a:r>
            <a:r>
              <a:rPr sz="900" spc="25" dirty="0">
                <a:latin typeface="Calibri"/>
                <a:cs typeface="Calibri"/>
              </a:rPr>
              <a:t> </a:t>
            </a:r>
            <a:r>
              <a:rPr sz="900" spc="-30" dirty="0">
                <a:latin typeface="Calibri"/>
                <a:cs typeface="Calibri"/>
              </a:rPr>
              <a:t>DIABETES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444441" y="3506292"/>
            <a:ext cx="12395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latin typeface="Calibri"/>
                <a:cs typeface="Calibri"/>
              </a:rPr>
              <a:t>ANTIRHEUMATICS</a:t>
            </a:r>
            <a:r>
              <a:rPr sz="900" spc="70" dirty="0">
                <a:latin typeface="Calibri"/>
                <a:cs typeface="Calibri"/>
              </a:rPr>
              <a:t> </a:t>
            </a:r>
            <a:r>
              <a:rPr sz="900" spc="-35" dirty="0">
                <a:latin typeface="Calibri"/>
                <a:cs typeface="Calibri"/>
              </a:rPr>
              <a:t>TOPICAL</a:t>
            </a:r>
            <a:r>
              <a:rPr sz="900" spc="50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SYSTEMIC</a:t>
            </a:r>
            <a:r>
              <a:rPr sz="900" spc="285" dirty="0">
                <a:latin typeface="Calibri"/>
                <a:cs typeface="Calibri"/>
              </a:rPr>
              <a:t> </a:t>
            </a:r>
            <a:r>
              <a:rPr sz="900" spc="-10" dirty="0">
                <a:latin typeface="Calibri"/>
                <a:cs typeface="Calibri"/>
              </a:rPr>
              <a:t>ANALGESICS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326690" y="3570414"/>
            <a:ext cx="1256030" cy="327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0000"/>
              </a:lnSpc>
              <a:spcBef>
                <a:spcPts val="100"/>
              </a:spcBef>
            </a:pPr>
            <a:r>
              <a:rPr sz="900" spc="-20" dirty="0">
                <a:latin typeface="Calibri"/>
                <a:cs typeface="Calibri"/>
              </a:rPr>
              <a:t>SYSTEMIC</a:t>
            </a:r>
            <a:r>
              <a:rPr sz="900" spc="-10" dirty="0">
                <a:latin typeface="Calibri"/>
                <a:cs typeface="Calibri"/>
              </a:rPr>
              <a:t> </a:t>
            </a:r>
            <a:r>
              <a:rPr sz="900" spc="-20" dirty="0">
                <a:latin typeface="Calibri"/>
                <a:cs typeface="Calibri"/>
              </a:rPr>
              <a:t>ANTIBACTERIALS</a:t>
            </a:r>
            <a:r>
              <a:rPr sz="900" spc="500" dirty="0">
                <a:latin typeface="Calibri"/>
                <a:cs typeface="Calibri"/>
              </a:rPr>
              <a:t> </a:t>
            </a:r>
            <a:r>
              <a:rPr sz="900" spc="-25" dirty="0">
                <a:latin typeface="Calibri"/>
                <a:cs typeface="Calibri"/>
              </a:rPr>
              <a:t>DIETARY</a:t>
            </a:r>
            <a:r>
              <a:rPr sz="900" spc="-10" dirty="0">
                <a:latin typeface="Calibri"/>
                <a:cs typeface="Calibri"/>
              </a:rPr>
              <a:t> SUPPLEMENTS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64425" y="2406726"/>
            <a:ext cx="1266825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8895">
              <a:lnSpc>
                <a:spcPct val="100000"/>
              </a:lnSpc>
              <a:spcBef>
                <a:spcPts val="100"/>
              </a:spcBef>
            </a:pPr>
            <a:r>
              <a:rPr sz="900" spc="-20" dirty="0">
                <a:latin typeface="Calibri"/>
                <a:cs typeface="Calibri"/>
              </a:rPr>
              <a:t>TOPICAL</a:t>
            </a:r>
            <a:r>
              <a:rPr sz="900" spc="-25" dirty="0">
                <a:latin typeface="Calibri"/>
                <a:cs typeface="Calibri"/>
              </a:rPr>
              <a:t> </a:t>
            </a:r>
            <a:r>
              <a:rPr sz="900" spc="-10" dirty="0">
                <a:latin typeface="Calibri"/>
                <a:cs typeface="Calibri"/>
              </a:rPr>
              <a:t>ANTIFUNGALS</a:t>
            </a:r>
            <a:r>
              <a:rPr sz="900" spc="500" dirty="0">
                <a:latin typeface="Calibri"/>
                <a:cs typeface="Calibri"/>
              </a:rPr>
              <a:t> </a:t>
            </a:r>
            <a:r>
              <a:rPr sz="900" spc="-60" dirty="0">
                <a:latin typeface="Calibri"/>
                <a:cs typeface="Calibri"/>
              </a:rPr>
              <a:t>WOUND-</a:t>
            </a:r>
            <a:r>
              <a:rPr sz="900" dirty="0">
                <a:latin typeface="Calibri"/>
                <a:cs typeface="Calibri"/>
              </a:rPr>
              <a:t>HEALING</a:t>
            </a:r>
            <a:r>
              <a:rPr sz="900" spc="50" dirty="0">
                <a:latin typeface="Calibri"/>
                <a:cs typeface="Calibri"/>
              </a:rPr>
              <a:t> </a:t>
            </a:r>
            <a:r>
              <a:rPr sz="900" spc="-25" dirty="0">
                <a:latin typeface="Calibri"/>
                <a:cs typeface="Calibri"/>
              </a:rPr>
              <a:t>AGENTS</a:t>
            </a:r>
            <a:r>
              <a:rPr sz="900" spc="50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HAIR</a:t>
            </a:r>
            <a:r>
              <a:rPr sz="900" spc="5" dirty="0">
                <a:latin typeface="Calibri"/>
                <a:cs typeface="Calibri"/>
              </a:rPr>
              <a:t> </a:t>
            </a:r>
            <a:r>
              <a:rPr sz="900" spc="-25" dirty="0">
                <a:latin typeface="Calibri"/>
                <a:cs typeface="Calibri"/>
              </a:rPr>
              <a:t>LOSS</a:t>
            </a:r>
            <a:r>
              <a:rPr sz="900" spc="-80" dirty="0">
                <a:latin typeface="Calibri"/>
                <a:cs typeface="Calibri"/>
              </a:rPr>
              <a:t> </a:t>
            </a:r>
            <a:r>
              <a:rPr sz="900" spc="-10" dirty="0">
                <a:latin typeface="Calibri"/>
                <a:cs typeface="Calibri"/>
              </a:rPr>
              <a:t>PRODUCTS</a:t>
            </a:r>
            <a:r>
              <a:rPr sz="900" spc="500" dirty="0">
                <a:latin typeface="Calibri"/>
                <a:cs typeface="Calibri"/>
              </a:rPr>
              <a:t> </a:t>
            </a:r>
            <a:r>
              <a:rPr sz="900" spc="-60" dirty="0">
                <a:latin typeface="Calibri"/>
                <a:cs typeface="Calibri"/>
              </a:rPr>
              <a:t>ANTI-</a:t>
            </a:r>
            <a:r>
              <a:rPr sz="900" dirty="0">
                <a:latin typeface="Calibri"/>
                <a:cs typeface="Calibri"/>
              </a:rPr>
              <a:t>ACNE</a:t>
            </a:r>
            <a:r>
              <a:rPr sz="900" spc="114" dirty="0">
                <a:latin typeface="Calibri"/>
                <a:cs typeface="Calibri"/>
              </a:rPr>
              <a:t> </a:t>
            </a:r>
            <a:r>
              <a:rPr sz="900" spc="-35" dirty="0">
                <a:latin typeface="Calibri"/>
                <a:cs typeface="Calibri"/>
              </a:rPr>
              <a:t>PREPARATIONS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900" spc="-10" dirty="0">
                <a:latin typeface="Calibri"/>
                <a:cs typeface="Calibri"/>
              </a:rPr>
              <a:t>TOPICALCORTICOSTEROIDS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364409" y="2389238"/>
            <a:ext cx="1403985" cy="73914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sz="900" spc="-10" dirty="0">
                <a:latin typeface="Calibri"/>
                <a:cs typeface="Calibri"/>
              </a:rPr>
              <a:t>BRIGHTENING</a:t>
            </a:r>
            <a:endParaRPr sz="9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110"/>
              </a:spcBef>
            </a:pPr>
            <a:r>
              <a:rPr sz="900" spc="-20" dirty="0">
                <a:latin typeface="Calibri"/>
                <a:cs typeface="Calibri"/>
              </a:rPr>
              <a:t>EMOLLIENTS </a:t>
            </a:r>
            <a:r>
              <a:rPr sz="900" dirty="0">
                <a:latin typeface="Calibri"/>
                <a:cs typeface="Calibri"/>
              </a:rPr>
              <a:t>&amp;</a:t>
            </a:r>
            <a:r>
              <a:rPr sz="900" spc="145" dirty="0">
                <a:latin typeface="Calibri"/>
                <a:cs typeface="Calibri"/>
              </a:rPr>
              <a:t> </a:t>
            </a:r>
            <a:r>
              <a:rPr sz="900" spc="-10" dirty="0">
                <a:latin typeface="Calibri"/>
                <a:cs typeface="Calibri"/>
              </a:rPr>
              <a:t>PROTECTIVES</a:t>
            </a:r>
            <a:r>
              <a:rPr sz="900" spc="500" dirty="0">
                <a:latin typeface="Calibri"/>
                <a:cs typeface="Calibri"/>
              </a:rPr>
              <a:t> </a:t>
            </a:r>
            <a:r>
              <a:rPr sz="900" spc="-60" dirty="0">
                <a:latin typeface="Calibri"/>
                <a:cs typeface="Calibri"/>
              </a:rPr>
              <a:t>ANTI-</a:t>
            </a:r>
            <a:r>
              <a:rPr sz="900" spc="-10" dirty="0">
                <a:latin typeface="Calibri"/>
                <a:cs typeface="Calibri"/>
              </a:rPr>
              <a:t>HYPERPIGMENTATION</a:t>
            </a:r>
            <a:r>
              <a:rPr sz="900" spc="500" dirty="0">
                <a:latin typeface="Calibri"/>
                <a:cs typeface="Calibri"/>
              </a:rPr>
              <a:t> </a:t>
            </a:r>
            <a:r>
              <a:rPr sz="900" spc="-20" dirty="0">
                <a:latin typeface="Calibri"/>
                <a:cs typeface="Calibri"/>
              </a:rPr>
              <a:t>TOPICAL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-10" dirty="0">
                <a:latin typeface="Calibri"/>
                <a:cs typeface="Calibri"/>
              </a:rPr>
              <a:t>ANTIBACTERIALS</a:t>
            </a:r>
            <a:r>
              <a:rPr sz="900" spc="500" dirty="0">
                <a:latin typeface="Calibri"/>
                <a:cs typeface="Calibri"/>
              </a:rPr>
              <a:t> </a:t>
            </a:r>
            <a:r>
              <a:rPr sz="900" spc="-25" dirty="0">
                <a:latin typeface="Calibri"/>
                <a:cs typeface="Calibri"/>
              </a:rPr>
              <a:t>ANTISEPTICS</a:t>
            </a:r>
            <a:r>
              <a:rPr sz="900" dirty="0">
                <a:latin typeface="Calibri"/>
                <a:cs typeface="Calibri"/>
              </a:rPr>
              <a:t> +</a:t>
            </a:r>
            <a:r>
              <a:rPr sz="900" spc="30" dirty="0">
                <a:latin typeface="Calibri"/>
                <a:cs typeface="Calibri"/>
              </a:rPr>
              <a:t> </a:t>
            </a:r>
            <a:r>
              <a:rPr sz="900" spc="-10" dirty="0">
                <a:latin typeface="Calibri"/>
                <a:cs typeface="Calibri"/>
              </a:rPr>
              <a:t>DISINFECTANTS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444098" y="2410498"/>
            <a:ext cx="18275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900" spc="-20" dirty="0">
                <a:latin typeface="Calibri"/>
                <a:cs typeface="Calibri"/>
              </a:rPr>
              <a:t>NASAL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-45" dirty="0">
                <a:latin typeface="Calibri"/>
                <a:cs typeface="Calibri"/>
              </a:rPr>
              <a:t>DECONGESTANTS/ANTIINFECTIVES</a:t>
            </a:r>
            <a:r>
              <a:rPr sz="900" spc="500" dirty="0">
                <a:latin typeface="Calibri"/>
                <a:cs typeface="Calibri"/>
              </a:rPr>
              <a:t> </a:t>
            </a:r>
            <a:r>
              <a:rPr sz="900" spc="-60" dirty="0">
                <a:latin typeface="Calibri"/>
                <a:cs typeface="Calibri"/>
              </a:rPr>
              <a:t>ANTI-</a:t>
            </a:r>
            <a:r>
              <a:rPr sz="900" dirty="0">
                <a:latin typeface="Calibri"/>
                <a:cs typeface="Calibri"/>
              </a:rPr>
              <a:t>ASTHMA</a:t>
            </a:r>
            <a:r>
              <a:rPr sz="900" spc="80" dirty="0">
                <a:latin typeface="Calibri"/>
                <a:cs typeface="Calibri"/>
              </a:rPr>
              <a:t> </a:t>
            </a:r>
            <a:r>
              <a:rPr sz="900" spc="-10" dirty="0">
                <a:latin typeface="Calibri"/>
                <a:cs typeface="Calibri"/>
              </a:rPr>
              <a:t>PRODUCTS</a:t>
            </a:r>
            <a:endParaRPr sz="900">
              <a:latin typeface="Calibri"/>
              <a:cs typeface="Calibri"/>
            </a:endParaRPr>
          </a:p>
          <a:p>
            <a:pPr marL="12700" marR="417830">
              <a:lnSpc>
                <a:spcPct val="100000"/>
              </a:lnSpc>
            </a:pPr>
            <a:r>
              <a:rPr sz="900" spc="-30" dirty="0">
                <a:latin typeface="Calibri"/>
                <a:cs typeface="Calibri"/>
              </a:rPr>
              <a:t>COUGH</a:t>
            </a:r>
            <a:r>
              <a:rPr sz="900" spc="-5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&amp;</a:t>
            </a:r>
            <a:r>
              <a:rPr sz="900" spc="35" dirty="0">
                <a:latin typeface="Calibri"/>
                <a:cs typeface="Calibri"/>
              </a:rPr>
              <a:t> </a:t>
            </a:r>
            <a:r>
              <a:rPr sz="900" spc="-30" dirty="0">
                <a:latin typeface="Calibri"/>
                <a:cs typeface="Calibri"/>
              </a:rPr>
              <a:t>COLDPREPARATIONS</a:t>
            </a:r>
            <a:r>
              <a:rPr sz="900" spc="500" dirty="0">
                <a:latin typeface="Calibri"/>
                <a:cs typeface="Calibri"/>
              </a:rPr>
              <a:t> </a:t>
            </a:r>
            <a:r>
              <a:rPr sz="900" spc="-25" dirty="0">
                <a:latin typeface="Calibri"/>
                <a:cs typeface="Calibri"/>
              </a:rPr>
              <a:t>ANTIHISTAMINES</a:t>
            </a:r>
            <a:r>
              <a:rPr sz="900" spc="90" dirty="0">
                <a:latin typeface="Calibri"/>
                <a:cs typeface="Calibri"/>
              </a:rPr>
              <a:t> </a:t>
            </a:r>
            <a:r>
              <a:rPr sz="900" spc="-10" dirty="0">
                <a:latin typeface="Calibri"/>
                <a:cs typeface="Calibri"/>
              </a:rPr>
              <a:t>SYSTEMIC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212335" y="3273552"/>
            <a:ext cx="3403600" cy="192405"/>
          </a:xfrm>
          <a:prstGeom prst="rect">
            <a:avLst/>
          </a:prstGeom>
          <a:solidFill>
            <a:srgbClr val="20396C"/>
          </a:solidFill>
        </p:spPr>
        <p:txBody>
          <a:bodyPr vert="horz" wrap="square" lIns="0" tIns="0" rIns="0" bIns="0" rtlCol="0">
            <a:spAutoFit/>
          </a:bodyPr>
          <a:lstStyle/>
          <a:p>
            <a:pPr marL="1005205">
              <a:lnSpc>
                <a:spcPts val="1335"/>
              </a:lnSpc>
            </a:pP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MUSCULOSKELETAL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73963" y="3272028"/>
            <a:ext cx="3450590" cy="192405"/>
          </a:xfrm>
          <a:prstGeom prst="rect">
            <a:avLst/>
          </a:prstGeom>
          <a:solidFill>
            <a:srgbClr val="20396C"/>
          </a:solidFill>
        </p:spPr>
        <p:txBody>
          <a:bodyPr vert="horz" wrap="square" lIns="0" tIns="0" rIns="0" bIns="0" rtlCol="0">
            <a:spAutoFit/>
          </a:bodyPr>
          <a:lstStyle/>
          <a:p>
            <a:pPr marL="511809">
              <a:lnSpc>
                <a:spcPts val="1335"/>
              </a:lnSpc>
            </a:pP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ALIMENTARY</a:t>
            </a:r>
            <a:r>
              <a:rPr sz="14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35" dirty="0">
                <a:solidFill>
                  <a:srgbClr val="FFFFFF"/>
                </a:solidFill>
                <a:latin typeface="Calibri"/>
                <a:cs typeface="Calibri"/>
              </a:rPr>
              <a:t>ANITI-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INFECTIVES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7882128" y="2132076"/>
            <a:ext cx="3404870" cy="192405"/>
          </a:xfrm>
          <a:prstGeom prst="rect">
            <a:avLst/>
          </a:prstGeom>
          <a:solidFill>
            <a:srgbClr val="20396C"/>
          </a:solidFill>
        </p:spPr>
        <p:txBody>
          <a:bodyPr vert="horz" wrap="square" lIns="0" tIns="0" rIns="0" bIns="0" rtlCol="0">
            <a:spAutoFit/>
          </a:bodyPr>
          <a:lstStyle/>
          <a:p>
            <a:pPr marL="1056005">
              <a:lnSpc>
                <a:spcPts val="1335"/>
              </a:lnSpc>
            </a:pP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CARDIOVASCULAR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7883652" y="3273552"/>
            <a:ext cx="3403600" cy="192405"/>
          </a:xfrm>
          <a:prstGeom prst="rect">
            <a:avLst/>
          </a:prstGeom>
          <a:solidFill>
            <a:srgbClr val="20396C"/>
          </a:solidFill>
        </p:spPr>
        <p:txBody>
          <a:bodyPr vert="horz" wrap="square" lIns="0" tIns="0" rIns="0" bIns="0" rtlCol="0">
            <a:spAutoFit/>
          </a:bodyPr>
          <a:lstStyle/>
          <a:p>
            <a:pPr marL="764540">
              <a:lnSpc>
                <a:spcPts val="1335"/>
              </a:lnSpc>
            </a:pP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GENITOURINARY</a:t>
            </a:r>
            <a:r>
              <a:rPr sz="140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SYSTEMS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8248381" y="3517042"/>
            <a:ext cx="794385" cy="403860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sz="900" spc="-10" dirty="0">
                <a:latin typeface="Calibri"/>
                <a:cs typeface="Calibri"/>
              </a:rPr>
              <a:t>GYNAE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sz="900" spc="-15" dirty="0">
                <a:latin typeface="Calibri"/>
                <a:cs typeface="Calibri"/>
              </a:rPr>
              <a:t>ANTI-</a:t>
            </a:r>
            <a:r>
              <a:rPr sz="900" spc="-10" dirty="0">
                <a:latin typeface="Calibri"/>
                <a:cs typeface="Calibri"/>
              </a:rPr>
              <a:t>INFECTIVES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8248381" y="2420105"/>
            <a:ext cx="173608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60" dirty="0">
                <a:latin typeface="Calibri"/>
                <a:cs typeface="Calibri"/>
              </a:rPr>
              <a:t>ANTI-</a:t>
            </a:r>
            <a:r>
              <a:rPr sz="900" spc="-10" dirty="0">
                <a:latin typeface="Calibri"/>
                <a:cs typeface="Calibri"/>
              </a:rPr>
              <a:t>HYPERTENSIVE</a:t>
            </a:r>
            <a:r>
              <a:rPr sz="900" spc="50" dirty="0">
                <a:latin typeface="Calibri"/>
                <a:cs typeface="Calibri"/>
              </a:rPr>
              <a:t> </a:t>
            </a:r>
            <a:r>
              <a:rPr sz="900" spc="-20" dirty="0">
                <a:latin typeface="Calibri"/>
                <a:cs typeface="Calibri"/>
              </a:rPr>
              <a:t>DRUGS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900" spc="-60" dirty="0">
                <a:latin typeface="Calibri"/>
                <a:cs typeface="Calibri"/>
              </a:rPr>
              <a:t>ANIT-</a:t>
            </a:r>
            <a:r>
              <a:rPr sz="900" spc="-40" dirty="0">
                <a:latin typeface="Calibri"/>
                <a:cs typeface="Calibri"/>
              </a:rPr>
              <a:t>VARICOSE/ANTI-</a:t>
            </a:r>
            <a:r>
              <a:rPr sz="900" spc="-10" dirty="0">
                <a:latin typeface="Calibri"/>
                <a:cs typeface="Calibri"/>
              </a:rPr>
              <a:t>HAEMORRHOIDS</a:t>
            </a:r>
            <a:endParaRPr sz="900">
              <a:latin typeface="Calibri"/>
              <a:cs typeface="Calibri"/>
            </a:endParaRPr>
          </a:p>
        </p:txBody>
      </p:sp>
      <p:pic>
        <p:nvPicPr>
          <p:cNvPr id="44" name="object 44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2814827" y="5614415"/>
            <a:ext cx="633983" cy="129539"/>
          </a:xfrm>
          <a:prstGeom prst="rect">
            <a:avLst/>
          </a:prstGeom>
        </p:spPr>
      </p:pic>
      <p:sp>
        <p:nvSpPr>
          <p:cNvPr id="45" name="object 45"/>
          <p:cNvSpPr txBox="1"/>
          <p:nvPr/>
        </p:nvSpPr>
        <p:spPr>
          <a:xfrm>
            <a:off x="4212335" y="3901440"/>
            <a:ext cx="3432175" cy="205740"/>
          </a:xfrm>
          <a:prstGeom prst="rect">
            <a:avLst/>
          </a:prstGeom>
          <a:solidFill>
            <a:srgbClr val="20396C"/>
          </a:solidFill>
        </p:spPr>
        <p:txBody>
          <a:bodyPr vert="horz" wrap="square" lIns="0" tIns="0" rIns="0" bIns="0" rtlCol="0">
            <a:spAutoFit/>
          </a:bodyPr>
          <a:lstStyle/>
          <a:p>
            <a:pPr marL="8890" algn="ctr">
              <a:lnSpc>
                <a:spcPts val="1410"/>
              </a:lnSpc>
            </a:pP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CNS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9904193" y="6321497"/>
            <a:ext cx="1516380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z="900" u="sng" spc="-10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27"/>
              </a:rPr>
              <a:t>www.avalonpharmaceutical.com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4444489" y="4183909"/>
            <a:ext cx="279082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54225" algn="l"/>
              </a:tabLst>
            </a:pPr>
            <a:r>
              <a:rPr sz="900" spc="-20" dirty="0">
                <a:latin typeface="Calibri"/>
                <a:cs typeface="Calibri"/>
              </a:rPr>
              <a:t>LOCAL</a:t>
            </a:r>
            <a:r>
              <a:rPr sz="900" spc="-25" dirty="0">
                <a:latin typeface="Calibri"/>
                <a:cs typeface="Calibri"/>
              </a:rPr>
              <a:t> </a:t>
            </a:r>
            <a:r>
              <a:rPr sz="900" spc="-10" dirty="0">
                <a:latin typeface="Calibri"/>
                <a:cs typeface="Calibri"/>
              </a:rPr>
              <a:t>ANAESTHETICS</a:t>
            </a:r>
            <a:r>
              <a:rPr sz="900" dirty="0">
                <a:latin typeface="Calibri"/>
                <a:cs typeface="Calibri"/>
              </a:rPr>
              <a:t>	</a:t>
            </a:r>
            <a:r>
              <a:rPr sz="1350" spc="-89" baseline="3086" dirty="0">
                <a:latin typeface="Calibri"/>
                <a:cs typeface="Calibri"/>
              </a:rPr>
              <a:t>ANTI-</a:t>
            </a:r>
            <a:r>
              <a:rPr sz="1350" spc="-15" baseline="3086" dirty="0">
                <a:latin typeface="Calibri"/>
                <a:cs typeface="Calibri"/>
              </a:rPr>
              <a:t>EPILEPTICS</a:t>
            </a:r>
            <a:endParaRPr sz="1350" baseline="3086">
              <a:latin typeface="Calibri"/>
              <a:cs typeface="Calibri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9840707" y="3530113"/>
            <a:ext cx="1264285" cy="403860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sz="900" spc="-10" dirty="0">
                <a:latin typeface="Calibri"/>
                <a:cs typeface="Calibri"/>
              </a:rPr>
              <a:t>LUBRICANTS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sz="900" dirty="0">
                <a:latin typeface="Calibri"/>
                <a:cs typeface="Calibri"/>
              </a:rPr>
              <a:t>ERECT</a:t>
            </a:r>
            <a:r>
              <a:rPr sz="900" spc="-5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DYS</a:t>
            </a:r>
            <a:r>
              <a:rPr sz="900" spc="-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PRD</a:t>
            </a:r>
            <a:r>
              <a:rPr sz="900" spc="-40" dirty="0">
                <a:latin typeface="Calibri"/>
                <a:cs typeface="Calibri"/>
              </a:rPr>
              <a:t> </a:t>
            </a:r>
            <a:r>
              <a:rPr sz="900" spc="-10" dirty="0">
                <a:latin typeface="Calibri"/>
                <a:cs typeface="Calibri"/>
              </a:rPr>
              <a:t>PDE5</a:t>
            </a:r>
            <a:r>
              <a:rPr sz="900" spc="-45" dirty="0">
                <a:latin typeface="Calibri"/>
                <a:cs typeface="Calibri"/>
              </a:rPr>
              <a:t> </a:t>
            </a:r>
            <a:r>
              <a:rPr sz="900" spc="-20" dirty="0">
                <a:latin typeface="Calibri"/>
                <a:cs typeface="Calibri"/>
              </a:rPr>
              <a:t>INHIB</a:t>
            </a:r>
            <a:endParaRPr sz="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9664" y="301752"/>
            <a:ext cx="2266175" cy="284987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6339852"/>
            <a:ext cx="9750425" cy="95885"/>
          </a:xfrm>
          <a:custGeom>
            <a:avLst/>
            <a:gdLst/>
            <a:ahLst/>
            <a:cxnLst/>
            <a:rect l="l" t="t" r="r" b="b"/>
            <a:pathLst>
              <a:path w="9750425" h="95885">
                <a:moveTo>
                  <a:pt x="9750425" y="0"/>
                </a:moveTo>
                <a:lnTo>
                  <a:pt x="0" y="0"/>
                </a:lnTo>
                <a:lnTo>
                  <a:pt x="0" y="95846"/>
                </a:lnTo>
                <a:lnTo>
                  <a:pt x="9750425" y="95846"/>
                </a:lnTo>
                <a:lnTo>
                  <a:pt x="9750425" y="0"/>
                </a:lnTo>
                <a:close/>
              </a:path>
            </a:pathLst>
          </a:custGeom>
          <a:solidFill>
            <a:srgbClr val="03AC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039361" y="4648961"/>
            <a:ext cx="3169920" cy="896619"/>
          </a:xfrm>
          <a:prstGeom prst="rect">
            <a:avLst/>
          </a:prstGeom>
          <a:ln w="19050">
            <a:solidFill>
              <a:srgbClr val="2DB3E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7620" algn="ctr">
              <a:lnSpc>
                <a:spcPts val="2175"/>
              </a:lnSpc>
            </a:pPr>
            <a:r>
              <a:rPr sz="1400" b="1" spc="-35" dirty="0">
                <a:latin typeface="Calibri"/>
                <a:cs typeface="Calibri"/>
              </a:rPr>
              <a:t>Commercial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6CC0"/>
                </a:solidFill>
                <a:latin typeface="Calibri"/>
                <a:cs typeface="Calibri"/>
              </a:rPr>
              <a:t>E</a:t>
            </a:r>
            <a:r>
              <a:rPr sz="2000" b="1" spc="-10" dirty="0">
                <a:latin typeface="Calibri"/>
                <a:cs typeface="Calibri"/>
              </a:rPr>
              <a:t>xcellence</a:t>
            </a:r>
            <a:endParaRPr sz="2000">
              <a:latin typeface="Calibri"/>
              <a:cs typeface="Calibri"/>
            </a:endParaRPr>
          </a:p>
          <a:p>
            <a:pPr marL="697865" marR="675640" algn="ctr">
              <a:lnSpc>
                <a:spcPct val="102499"/>
              </a:lnSpc>
              <a:spcBef>
                <a:spcPts val="100"/>
              </a:spcBef>
            </a:pP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Focus</a:t>
            </a:r>
            <a:r>
              <a:rPr sz="12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on</a:t>
            </a:r>
            <a:r>
              <a:rPr sz="12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demand</a:t>
            </a:r>
            <a:r>
              <a:rPr sz="12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404040"/>
                </a:solidFill>
                <a:latin typeface="Calibri"/>
                <a:cs typeface="Calibri"/>
              </a:rPr>
              <a:t>generation 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and</a:t>
            </a:r>
            <a:r>
              <a:rPr sz="1200" spc="-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customer</a:t>
            </a:r>
            <a:r>
              <a:rPr sz="12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404040"/>
                </a:solidFill>
                <a:latin typeface="Calibri"/>
                <a:cs typeface="Calibri"/>
              </a:rPr>
              <a:t>satisfaction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991355" y="2819400"/>
            <a:ext cx="3235325" cy="1633855"/>
          </a:xfrm>
          <a:custGeom>
            <a:avLst/>
            <a:gdLst/>
            <a:ahLst/>
            <a:cxnLst/>
            <a:rect l="l" t="t" r="r" b="b"/>
            <a:pathLst>
              <a:path w="3235325" h="1633854">
                <a:moveTo>
                  <a:pt x="3235198" y="0"/>
                </a:moveTo>
                <a:lnTo>
                  <a:pt x="0" y="0"/>
                </a:lnTo>
                <a:lnTo>
                  <a:pt x="0" y="1633689"/>
                </a:lnTo>
                <a:lnTo>
                  <a:pt x="3235198" y="1633689"/>
                </a:lnTo>
                <a:lnTo>
                  <a:pt x="3235198" y="0"/>
                </a:lnTo>
                <a:close/>
              </a:path>
            </a:pathLst>
          </a:custGeom>
          <a:solidFill>
            <a:srgbClr val="1F2C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35686" y="3658361"/>
            <a:ext cx="3092450" cy="1874520"/>
          </a:xfrm>
          <a:prstGeom prst="rect">
            <a:avLst/>
          </a:prstGeom>
          <a:ln w="19050">
            <a:solidFill>
              <a:srgbClr val="2DB3E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52705" algn="ctr">
              <a:lnSpc>
                <a:spcPts val="2070"/>
              </a:lnSpc>
            </a:pPr>
            <a:r>
              <a:rPr sz="1400" b="1" spc="-35" dirty="0">
                <a:latin typeface="Calibri"/>
                <a:cs typeface="Calibri"/>
              </a:rPr>
              <a:t>Sustainable</a:t>
            </a:r>
            <a:r>
              <a:rPr sz="1400" b="1" spc="25" dirty="0"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6CC0"/>
                </a:solidFill>
                <a:latin typeface="Calibri"/>
                <a:cs typeface="Calibri"/>
              </a:rPr>
              <a:t>O</a:t>
            </a:r>
            <a:r>
              <a:rPr sz="2000" b="1" spc="-10" dirty="0">
                <a:latin typeface="Calibri"/>
                <a:cs typeface="Calibri"/>
              </a:rPr>
              <a:t>peration</a:t>
            </a:r>
            <a:endParaRPr sz="2000">
              <a:latin typeface="Calibri"/>
              <a:cs typeface="Calibri"/>
            </a:endParaRPr>
          </a:p>
          <a:p>
            <a:pPr marL="596900" marR="575945" indent="2540" algn="ctr">
              <a:lnSpc>
                <a:spcPct val="103099"/>
              </a:lnSpc>
              <a:spcBef>
                <a:spcPts val="95"/>
              </a:spcBef>
            </a:pPr>
            <a:r>
              <a:rPr sz="1200" spc="-10" dirty="0">
                <a:solidFill>
                  <a:srgbClr val="404040"/>
                </a:solidFill>
                <a:latin typeface="Calibri"/>
                <a:cs typeface="Calibri"/>
              </a:rPr>
              <a:t>Successfully</a:t>
            </a:r>
            <a:r>
              <a:rPr sz="12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develop</a:t>
            </a:r>
            <a:r>
              <a:rPr sz="12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200" spc="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404040"/>
                </a:solidFill>
                <a:latin typeface="Calibri"/>
                <a:cs typeface="Calibri"/>
              </a:rPr>
              <a:t>robust operations</a:t>
            </a:r>
            <a:r>
              <a:rPr sz="1200" spc="-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strategy</a:t>
            </a:r>
            <a:r>
              <a:rPr sz="12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with</a:t>
            </a:r>
            <a:r>
              <a:rPr sz="12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404040"/>
                </a:solidFill>
                <a:latin typeface="Calibri"/>
                <a:cs typeface="Calibri"/>
              </a:rPr>
              <a:t>focus 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on</a:t>
            </a:r>
            <a:r>
              <a:rPr sz="1200" spc="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404040"/>
                </a:solidFill>
                <a:latin typeface="Calibri"/>
                <a:cs typeface="Calibri"/>
              </a:rPr>
              <a:t>longer-term,</a:t>
            </a:r>
            <a:r>
              <a:rPr sz="12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404040"/>
                </a:solidFill>
                <a:latin typeface="Calibri"/>
                <a:cs typeface="Calibri"/>
              </a:rPr>
              <a:t>transformative solutions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5686" y="1753361"/>
            <a:ext cx="3092450" cy="1691639"/>
          </a:xfrm>
          <a:prstGeom prst="rect">
            <a:avLst/>
          </a:prstGeom>
          <a:ln w="19050">
            <a:solidFill>
              <a:srgbClr val="2DB3E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31115" algn="ctr">
              <a:lnSpc>
                <a:spcPts val="2070"/>
              </a:lnSpc>
            </a:pPr>
            <a:r>
              <a:rPr sz="1400" b="1" spc="-30" dirty="0">
                <a:latin typeface="Calibri"/>
                <a:cs typeface="Calibri"/>
              </a:rPr>
              <a:t>Strategic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6CC0"/>
                </a:solidFill>
                <a:latin typeface="Calibri"/>
                <a:cs typeface="Calibri"/>
              </a:rPr>
              <a:t>P</a:t>
            </a:r>
            <a:r>
              <a:rPr sz="2000" b="1" spc="-10" dirty="0">
                <a:latin typeface="Calibri"/>
                <a:cs typeface="Calibri"/>
              </a:rPr>
              <a:t>artnership</a:t>
            </a:r>
            <a:endParaRPr sz="2000">
              <a:latin typeface="Calibri"/>
              <a:cs typeface="Calibri"/>
            </a:endParaRPr>
          </a:p>
          <a:p>
            <a:pPr marL="470534" marR="407034" algn="ctr">
              <a:lnSpc>
                <a:spcPct val="100000"/>
              </a:lnSpc>
              <a:spcBef>
                <a:spcPts val="560"/>
              </a:spcBef>
            </a:pP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Being</a:t>
            </a:r>
            <a:r>
              <a:rPr sz="1200" spc="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the </a:t>
            </a:r>
            <a:r>
              <a:rPr sz="1200" spc="-40" dirty="0">
                <a:solidFill>
                  <a:srgbClr val="404040"/>
                </a:solidFill>
                <a:latin typeface="Calibri"/>
                <a:cs typeface="Calibri"/>
              </a:rPr>
              <a:t>preferred</a:t>
            </a:r>
            <a:r>
              <a:rPr sz="1200" spc="-1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spc="-25" dirty="0">
                <a:solidFill>
                  <a:srgbClr val="404040"/>
                </a:solidFill>
                <a:latin typeface="Calibri"/>
                <a:cs typeface="Calibri"/>
              </a:rPr>
              <a:t>strategic</a:t>
            </a:r>
            <a:r>
              <a:rPr sz="12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404040"/>
                </a:solidFill>
                <a:latin typeface="Calibri"/>
                <a:cs typeface="Calibri"/>
              </a:rPr>
              <a:t>partner </a:t>
            </a:r>
            <a:r>
              <a:rPr sz="1200" spc="-20" dirty="0">
                <a:solidFill>
                  <a:srgbClr val="404040"/>
                </a:solidFill>
                <a:latin typeface="Calibri"/>
                <a:cs typeface="Calibri"/>
              </a:rPr>
              <a:t>has</a:t>
            </a:r>
            <a:r>
              <a:rPr sz="12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spc="-30" dirty="0">
                <a:solidFill>
                  <a:srgbClr val="404040"/>
                </a:solidFill>
                <a:latin typeface="Calibri"/>
                <a:cs typeface="Calibri"/>
              </a:rPr>
              <a:t>always</a:t>
            </a:r>
            <a:r>
              <a:rPr sz="1200" spc="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spc="-30" dirty="0">
                <a:solidFill>
                  <a:srgbClr val="404040"/>
                </a:solidFill>
                <a:latin typeface="Calibri"/>
                <a:cs typeface="Calibri"/>
              </a:rPr>
              <a:t>been</a:t>
            </a:r>
            <a:r>
              <a:rPr sz="1200" spc="-8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spc="-40" dirty="0">
                <a:solidFill>
                  <a:srgbClr val="404040"/>
                </a:solidFill>
                <a:latin typeface="Calibri"/>
                <a:cs typeface="Calibri"/>
              </a:rPr>
              <a:t>endorsed</a:t>
            </a:r>
            <a:r>
              <a:rPr sz="1200" spc="-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404040"/>
                </a:solidFill>
                <a:latin typeface="Calibri"/>
                <a:cs typeface="Calibri"/>
              </a:rPr>
              <a:t>by</a:t>
            </a:r>
            <a:r>
              <a:rPr sz="1200" spc="-8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spc="-25" dirty="0">
                <a:solidFill>
                  <a:srgbClr val="404040"/>
                </a:solidFill>
                <a:latin typeface="Calibri"/>
                <a:cs typeface="Calibri"/>
              </a:rPr>
              <a:t>our </a:t>
            </a:r>
            <a:r>
              <a:rPr sz="1200" spc="-10" dirty="0">
                <a:solidFill>
                  <a:srgbClr val="404040"/>
                </a:solidFill>
                <a:latin typeface="Calibri"/>
                <a:cs typeface="Calibri"/>
              </a:rPr>
              <a:t>agility</a:t>
            </a:r>
            <a:r>
              <a:rPr sz="12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in</a:t>
            </a:r>
            <a:r>
              <a:rPr sz="12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404040"/>
                </a:solidFill>
                <a:latin typeface="Calibri"/>
                <a:cs typeface="Calibri"/>
              </a:rPr>
              <a:t>providingvarious </a:t>
            </a:r>
            <a:r>
              <a:rPr sz="1200" spc="-25" dirty="0">
                <a:solidFill>
                  <a:srgbClr val="404040"/>
                </a:solidFill>
                <a:latin typeface="Calibri"/>
                <a:cs typeface="Calibri"/>
              </a:rPr>
              <a:t>collaboration</a:t>
            </a:r>
            <a:r>
              <a:rPr sz="12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models</a:t>
            </a:r>
            <a:r>
              <a:rPr sz="12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that</a:t>
            </a:r>
            <a:r>
              <a:rPr sz="1200" spc="-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meet</a:t>
            </a:r>
            <a:r>
              <a:rPr sz="1200" spc="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spc="-25" dirty="0">
                <a:solidFill>
                  <a:srgbClr val="404040"/>
                </a:solidFill>
                <a:latin typeface="Calibri"/>
                <a:cs typeface="Calibri"/>
              </a:rPr>
              <a:t>the 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needs</a:t>
            </a:r>
            <a:r>
              <a:rPr sz="12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of</a:t>
            </a:r>
            <a:r>
              <a:rPr sz="1200" spc="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404040"/>
                </a:solidFill>
                <a:latin typeface="Calibri"/>
                <a:cs typeface="Calibri"/>
              </a:rPr>
              <a:t>our</a:t>
            </a:r>
            <a:r>
              <a:rPr sz="1200" spc="-10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404040"/>
                </a:solidFill>
                <a:latin typeface="Calibri"/>
                <a:cs typeface="Calibri"/>
              </a:rPr>
              <a:t>partners</a:t>
            </a:r>
            <a:r>
              <a:rPr sz="1200" spc="-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and</a:t>
            </a:r>
            <a:r>
              <a:rPr sz="12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spc="-25" dirty="0">
                <a:solidFill>
                  <a:srgbClr val="404040"/>
                </a:solidFill>
                <a:latin typeface="Calibri"/>
                <a:cs typeface="Calibri"/>
              </a:rPr>
              <a:t>our </a:t>
            </a:r>
            <a:r>
              <a:rPr sz="1200" spc="-10" dirty="0">
                <a:solidFill>
                  <a:srgbClr val="404040"/>
                </a:solidFill>
                <a:latin typeface="Calibri"/>
                <a:cs typeface="Calibri"/>
              </a:rPr>
              <a:t>community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620761" y="1677161"/>
            <a:ext cx="3169920" cy="1744980"/>
          </a:xfrm>
          <a:custGeom>
            <a:avLst/>
            <a:gdLst/>
            <a:ahLst/>
            <a:cxnLst/>
            <a:rect l="l" t="t" r="r" b="b"/>
            <a:pathLst>
              <a:path w="3169920" h="1744979">
                <a:moveTo>
                  <a:pt x="0" y="0"/>
                </a:moveTo>
                <a:lnTo>
                  <a:pt x="3169666" y="0"/>
                </a:lnTo>
                <a:lnTo>
                  <a:pt x="3169666" y="1744726"/>
                </a:lnTo>
                <a:lnTo>
                  <a:pt x="0" y="1744726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2DB3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176378" y="1502116"/>
            <a:ext cx="2106930" cy="1065530"/>
          </a:xfrm>
          <a:prstGeom prst="rect">
            <a:avLst/>
          </a:prstGeom>
        </p:spPr>
        <p:txBody>
          <a:bodyPr vert="horz" wrap="square" lIns="0" tIns="128905" rIns="0" bIns="0" rtlCol="0">
            <a:spAutoFit/>
          </a:bodyPr>
          <a:lstStyle/>
          <a:p>
            <a:pPr marR="5080" algn="ctr">
              <a:lnSpc>
                <a:spcPct val="100000"/>
              </a:lnSpc>
              <a:spcBef>
                <a:spcPts val="1015"/>
              </a:spcBef>
            </a:pPr>
            <a:r>
              <a:rPr sz="1400" b="1" spc="-30" dirty="0">
                <a:latin typeface="Calibri"/>
                <a:cs typeface="Calibri"/>
              </a:rPr>
              <a:t>Geographical</a:t>
            </a:r>
            <a:r>
              <a:rPr sz="1400" b="1" spc="10" dirty="0"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6CC0"/>
                </a:solidFill>
                <a:latin typeface="Calibri"/>
                <a:cs typeface="Calibri"/>
              </a:rPr>
              <a:t>E</a:t>
            </a:r>
            <a:r>
              <a:rPr sz="2000" b="1" spc="-10" dirty="0">
                <a:latin typeface="Calibri"/>
                <a:cs typeface="Calibri"/>
              </a:rPr>
              <a:t>xpansion</a:t>
            </a:r>
            <a:endParaRPr sz="2000">
              <a:latin typeface="Calibri"/>
              <a:cs typeface="Calibri"/>
            </a:endParaRPr>
          </a:p>
          <a:p>
            <a:pPr marL="20320" marR="5080" algn="ctr">
              <a:lnSpc>
                <a:spcPct val="100000"/>
              </a:lnSpc>
              <a:spcBef>
                <a:spcPts val="550"/>
              </a:spcBef>
            </a:pP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Expand</a:t>
            </a:r>
            <a:r>
              <a:rPr sz="12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404040"/>
                </a:solidFill>
                <a:latin typeface="Calibri"/>
                <a:cs typeface="Calibri"/>
              </a:rPr>
              <a:t>geographically</a:t>
            </a:r>
            <a:r>
              <a:rPr sz="1200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in</a:t>
            </a:r>
            <a:r>
              <a:rPr sz="1200" spc="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the</a:t>
            </a:r>
            <a:r>
              <a:rPr sz="12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404040"/>
                </a:solidFill>
                <a:latin typeface="Calibri"/>
                <a:cs typeface="Calibri"/>
              </a:rPr>
              <a:t>right 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Markets</a:t>
            </a:r>
            <a:r>
              <a:rPr sz="12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with</a:t>
            </a:r>
            <a:r>
              <a:rPr sz="12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the</a:t>
            </a:r>
            <a:r>
              <a:rPr sz="12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right</a:t>
            </a:r>
            <a:r>
              <a:rPr sz="1200" spc="-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404040"/>
                </a:solidFill>
                <a:latin typeface="Calibri"/>
                <a:cs typeface="Calibri"/>
              </a:rPr>
              <a:t>Business 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Model</a:t>
            </a:r>
            <a:r>
              <a:rPr sz="12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and</a:t>
            </a:r>
            <a:r>
              <a:rPr sz="12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404040"/>
                </a:solidFill>
                <a:latin typeface="Calibri"/>
                <a:cs typeface="Calibri"/>
              </a:rPr>
              <a:t>Portfolio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991355" y="2819400"/>
            <a:ext cx="3235325" cy="16338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180"/>
              </a:spcBef>
            </a:pPr>
            <a:endParaRPr sz="2400">
              <a:latin typeface="Times New Roman"/>
              <a:cs typeface="Times New Roman"/>
            </a:endParaRPr>
          </a:p>
          <a:p>
            <a:pPr marL="400685">
              <a:lnSpc>
                <a:spcPct val="100000"/>
              </a:lnSpc>
              <a:spcBef>
                <a:spcPts val="5"/>
              </a:spcBef>
            </a:pP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KEY</a:t>
            </a:r>
            <a:r>
              <a:rPr sz="2400" b="1" spc="-1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COMPETENCIES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5334000" y="2996183"/>
            <a:ext cx="652145" cy="673735"/>
            <a:chOff x="5334000" y="2996183"/>
            <a:chExt cx="652145" cy="673735"/>
          </a:xfrm>
        </p:grpSpPr>
        <p:sp>
          <p:nvSpPr>
            <p:cNvPr id="12" name="object 12"/>
            <p:cNvSpPr/>
            <p:nvPr/>
          </p:nvSpPr>
          <p:spPr>
            <a:xfrm>
              <a:off x="5334000" y="3019043"/>
              <a:ext cx="635635" cy="650875"/>
            </a:xfrm>
            <a:custGeom>
              <a:avLst/>
              <a:gdLst/>
              <a:ahLst/>
              <a:cxnLst/>
              <a:rect l="l" t="t" r="r" b="b"/>
              <a:pathLst>
                <a:path w="635635" h="650875">
                  <a:moveTo>
                    <a:pt x="539775" y="325335"/>
                  </a:moveTo>
                  <a:lnTo>
                    <a:pt x="536917" y="288721"/>
                  </a:lnTo>
                  <a:lnTo>
                    <a:pt x="528612" y="253961"/>
                  </a:lnTo>
                  <a:lnTo>
                    <a:pt x="515302" y="221538"/>
                  </a:lnTo>
                  <a:lnTo>
                    <a:pt x="497446" y="191922"/>
                  </a:lnTo>
                  <a:lnTo>
                    <a:pt x="455422" y="234962"/>
                  </a:lnTo>
                  <a:lnTo>
                    <a:pt x="466483" y="255371"/>
                  </a:lnTo>
                  <a:lnTo>
                    <a:pt x="474675" y="277393"/>
                  </a:lnTo>
                  <a:lnTo>
                    <a:pt x="479729" y="300799"/>
                  </a:lnTo>
                  <a:lnTo>
                    <a:pt x="481457" y="325335"/>
                  </a:lnTo>
                  <a:lnTo>
                    <a:pt x="477139" y="363855"/>
                  </a:lnTo>
                  <a:lnTo>
                    <a:pt x="445465" y="430441"/>
                  </a:lnTo>
                  <a:lnTo>
                    <a:pt x="389636" y="476300"/>
                  </a:lnTo>
                  <a:lnTo>
                    <a:pt x="317512" y="493369"/>
                  </a:lnTo>
                  <a:lnTo>
                    <a:pt x="279920" y="488937"/>
                  </a:lnTo>
                  <a:lnTo>
                    <a:pt x="214972" y="456463"/>
                  </a:lnTo>
                  <a:lnTo>
                    <a:pt x="170230" y="399237"/>
                  </a:lnTo>
                  <a:lnTo>
                    <a:pt x="153581" y="325323"/>
                  </a:lnTo>
                  <a:lnTo>
                    <a:pt x="157899" y="286842"/>
                  </a:lnTo>
                  <a:lnTo>
                    <a:pt x="189585" y="220319"/>
                  </a:lnTo>
                  <a:lnTo>
                    <a:pt x="245402" y="174459"/>
                  </a:lnTo>
                  <a:lnTo>
                    <a:pt x="317512" y="157391"/>
                  </a:lnTo>
                  <a:lnTo>
                    <a:pt x="423316" y="157391"/>
                  </a:lnTo>
                  <a:lnTo>
                    <a:pt x="442874" y="137350"/>
                  </a:lnTo>
                  <a:lnTo>
                    <a:pt x="414794" y="120523"/>
                  </a:lnTo>
                  <a:lnTo>
                    <a:pt x="384263" y="108051"/>
                  </a:lnTo>
                  <a:lnTo>
                    <a:pt x="351713" y="100266"/>
                  </a:lnTo>
                  <a:lnTo>
                    <a:pt x="317512" y="97599"/>
                  </a:lnTo>
                  <a:lnTo>
                    <a:pt x="277558" y="101269"/>
                  </a:lnTo>
                  <a:lnTo>
                    <a:pt x="239966" y="111848"/>
                  </a:lnTo>
                  <a:lnTo>
                    <a:pt x="205333" y="128701"/>
                  </a:lnTo>
                  <a:lnTo>
                    <a:pt x="174320" y="151168"/>
                  </a:lnTo>
                  <a:lnTo>
                    <a:pt x="147523" y="178612"/>
                  </a:lnTo>
                  <a:lnTo>
                    <a:pt x="125615" y="210400"/>
                  </a:lnTo>
                  <a:lnTo>
                    <a:pt x="109169" y="245872"/>
                  </a:lnTo>
                  <a:lnTo>
                    <a:pt x="98844" y="284403"/>
                  </a:lnTo>
                  <a:lnTo>
                    <a:pt x="95262" y="325323"/>
                  </a:lnTo>
                  <a:lnTo>
                    <a:pt x="98844" y="366255"/>
                  </a:lnTo>
                  <a:lnTo>
                    <a:pt x="109169" y="404787"/>
                  </a:lnTo>
                  <a:lnTo>
                    <a:pt x="125615" y="440245"/>
                  </a:lnTo>
                  <a:lnTo>
                    <a:pt x="147523" y="472033"/>
                  </a:lnTo>
                  <a:lnTo>
                    <a:pt x="174320" y="499491"/>
                  </a:lnTo>
                  <a:lnTo>
                    <a:pt x="205333" y="521957"/>
                  </a:lnTo>
                  <a:lnTo>
                    <a:pt x="239966" y="538797"/>
                  </a:lnTo>
                  <a:lnTo>
                    <a:pt x="277558" y="549389"/>
                  </a:lnTo>
                  <a:lnTo>
                    <a:pt x="317512" y="553046"/>
                  </a:lnTo>
                  <a:lnTo>
                    <a:pt x="357479" y="549389"/>
                  </a:lnTo>
                  <a:lnTo>
                    <a:pt x="395071" y="538797"/>
                  </a:lnTo>
                  <a:lnTo>
                    <a:pt x="429704" y="521957"/>
                  </a:lnTo>
                  <a:lnTo>
                    <a:pt x="460717" y="499491"/>
                  </a:lnTo>
                  <a:lnTo>
                    <a:pt x="509447" y="440258"/>
                  </a:lnTo>
                  <a:lnTo>
                    <a:pt x="525868" y="404787"/>
                  </a:lnTo>
                  <a:lnTo>
                    <a:pt x="536206" y="366268"/>
                  </a:lnTo>
                  <a:lnTo>
                    <a:pt x="539775" y="325335"/>
                  </a:lnTo>
                  <a:close/>
                </a:path>
                <a:path w="635635" h="650875">
                  <a:moveTo>
                    <a:pt x="635025" y="325335"/>
                  </a:moveTo>
                  <a:lnTo>
                    <a:pt x="632523" y="284403"/>
                  </a:lnTo>
                  <a:lnTo>
                    <a:pt x="625284" y="245160"/>
                  </a:lnTo>
                  <a:lnTo>
                    <a:pt x="613575" y="207670"/>
                  </a:lnTo>
                  <a:lnTo>
                    <a:pt x="597674" y="172300"/>
                  </a:lnTo>
                  <a:lnTo>
                    <a:pt x="577850" y="139395"/>
                  </a:lnTo>
                  <a:lnTo>
                    <a:pt x="550456" y="137566"/>
                  </a:lnTo>
                  <a:lnTo>
                    <a:pt x="524205" y="164528"/>
                  </a:lnTo>
                  <a:lnTo>
                    <a:pt x="546595" y="199936"/>
                  </a:lnTo>
                  <a:lnTo>
                    <a:pt x="563283" y="238937"/>
                  </a:lnTo>
                  <a:lnTo>
                    <a:pt x="573722" y="280936"/>
                  </a:lnTo>
                  <a:lnTo>
                    <a:pt x="577329" y="325335"/>
                  </a:lnTo>
                  <a:lnTo>
                    <a:pt x="574509" y="364642"/>
                  </a:lnTo>
                  <a:lnTo>
                    <a:pt x="566331" y="402196"/>
                  </a:lnTo>
                  <a:lnTo>
                    <a:pt x="535482" y="470255"/>
                  </a:lnTo>
                  <a:lnTo>
                    <a:pt x="487972" y="526211"/>
                  </a:lnTo>
                  <a:lnTo>
                    <a:pt x="427050" y="566775"/>
                  </a:lnTo>
                  <a:lnTo>
                    <a:pt x="355892" y="588632"/>
                  </a:lnTo>
                  <a:lnTo>
                    <a:pt x="317512" y="591515"/>
                  </a:lnTo>
                  <a:lnTo>
                    <a:pt x="279146" y="588632"/>
                  </a:lnTo>
                  <a:lnTo>
                    <a:pt x="208038" y="566775"/>
                  </a:lnTo>
                  <a:lnTo>
                    <a:pt x="147129" y="526211"/>
                  </a:lnTo>
                  <a:lnTo>
                    <a:pt x="99644" y="470255"/>
                  </a:lnTo>
                  <a:lnTo>
                    <a:pt x="68795" y="402196"/>
                  </a:lnTo>
                  <a:lnTo>
                    <a:pt x="60617" y="364642"/>
                  </a:lnTo>
                  <a:lnTo>
                    <a:pt x="57797" y="325335"/>
                  </a:lnTo>
                  <a:lnTo>
                    <a:pt x="60617" y="286029"/>
                  </a:lnTo>
                  <a:lnTo>
                    <a:pt x="68795" y="248475"/>
                  </a:lnTo>
                  <a:lnTo>
                    <a:pt x="99644" y="180441"/>
                  </a:lnTo>
                  <a:lnTo>
                    <a:pt x="147129" y="124523"/>
                  </a:lnTo>
                  <a:lnTo>
                    <a:pt x="208038" y="83985"/>
                  </a:lnTo>
                  <a:lnTo>
                    <a:pt x="279146" y="62128"/>
                  </a:lnTo>
                  <a:lnTo>
                    <a:pt x="317512" y="59258"/>
                  </a:lnTo>
                  <a:lnTo>
                    <a:pt x="497738" y="59258"/>
                  </a:lnTo>
                  <a:lnTo>
                    <a:pt x="497636" y="57543"/>
                  </a:lnTo>
                  <a:lnTo>
                    <a:pt x="431406" y="21590"/>
                  </a:lnTo>
                  <a:lnTo>
                    <a:pt x="395097" y="9791"/>
                  </a:lnTo>
                  <a:lnTo>
                    <a:pt x="357035" y="2489"/>
                  </a:lnTo>
                  <a:lnTo>
                    <a:pt x="317512" y="0"/>
                  </a:lnTo>
                  <a:lnTo>
                    <a:pt x="277698" y="2527"/>
                  </a:lnTo>
                  <a:lnTo>
                    <a:pt x="239331" y="9944"/>
                  </a:lnTo>
                  <a:lnTo>
                    <a:pt x="202755" y="21894"/>
                  </a:lnTo>
                  <a:lnTo>
                    <a:pt x="168249" y="38112"/>
                  </a:lnTo>
                  <a:lnTo>
                    <a:pt x="106641" y="82118"/>
                  </a:lnTo>
                  <a:lnTo>
                    <a:pt x="56896" y="139471"/>
                  </a:lnTo>
                  <a:lnTo>
                    <a:pt x="37185" y="172402"/>
                  </a:lnTo>
                  <a:lnTo>
                    <a:pt x="21374" y="207759"/>
                  </a:lnTo>
                  <a:lnTo>
                    <a:pt x="9702" y="245224"/>
                  </a:lnTo>
                  <a:lnTo>
                    <a:pt x="2489" y="284403"/>
                  </a:lnTo>
                  <a:lnTo>
                    <a:pt x="0" y="325335"/>
                  </a:lnTo>
                  <a:lnTo>
                    <a:pt x="2425" y="365328"/>
                  </a:lnTo>
                  <a:lnTo>
                    <a:pt x="9702" y="405434"/>
                  </a:lnTo>
                  <a:lnTo>
                    <a:pt x="21374" y="442899"/>
                  </a:lnTo>
                  <a:lnTo>
                    <a:pt x="37185" y="478269"/>
                  </a:lnTo>
                  <a:lnTo>
                    <a:pt x="56896" y="511200"/>
                  </a:lnTo>
                  <a:lnTo>
                    <a:pt x="106641" y="568553"/>
                  </a:lnTo>
                  <a:lnTo>
                    <a:pt x="168249" y="612559"/>
                  </a:lnTo>
                  <a:lnTo>
                    <a:pt x="239331" y="640727"/>
                  </a:lnTo>
                  <a:lnTo>
                    <a:pt x="277698" y="648131"/>
                  </a:lnTo>
                  <a:lnTo>
                    <a:pt x="317512" y="650671"/>
                  </a:lnTo>
                  <a:lnTo>
                    <a:pt x="357339" y="648131"/>
                  </a:lnTo>
                  <a:lnTo>
                    <a:pt x="395693" y="640727"/>
                  </a:lnTo>
                  <a:lnTo>
                    <a:pt x="432269" y="628764"/>
                  </a:lnTo>
                  <a:lnTo>
                    <a:pt x="498906" y="592366"/>
                  </a:lnTo>
                  <a:lnTo>
                    <a:pt x="554888" y="541401"/>
                  </a:lnTo>
                  <a:lnTo>
                    <a:pt x="597827" y="478269"/>
                  </a:lnTo>
                  <a:lnTo>
                    <a:pt x="613651" y="442912"/>
                  </a:lnTo>
                  <a:lnTo>
                    <a:pt x="625322" y="405434"/>
                  </a:lnTo>
                  <a:lnTo>
                    <a:pt x="632523" y="366255"/>
                  </a:lnTo>
                  <a:lnTo>
                    <a:pt x="635025" y="32533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27547" y="3218688"/>
              <a:ext cx="246887" cy="251459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5650992" y="2996183"/>
              <a:ext cx="335280" cy="313690"/>
            </a:xfrm>
            <a:custGeom>
              <a:avLst/>
              <a:gdLst/>
              <a:ahLst/>
              <a:cxnLst/>
              <a:rect l="l" t="t" r="r" b="b"/>
              <a:pathLst>
                <a:path w="335279" h="313689">
                  <a:moveTo>
                    <a:pt x="11099" y="277329"/>
                  </a:moveTo>
                  <a:lnTo>
                    <a:pt x="3517" y="277329"/>
                  </a:lnTo>
                  <a:lnTo>
                    <a:pt x="6845" y="277545"/>
                  </a:lnTo>
                  <a:lnTo>
                    <a:pt x="10160" y="278307"/>
                  </a:lnTo>
                  <a:lnTo>
                    <a:pt x="11099" y="277329"/>
                  </a:lnTo>
                  <a:close/>
                </a:path>
                <a:path w="335279" h="313689">
                  <a:moveTo>
                    <a:pt x="105727" y="180454"/>
                  </a:moveTo>
                  <a:lnTo>
                    <a:pt x="0" y="180454"/>
                  </a:lnTo>
                  <a:lnTo>
                    <a:pt x="22326" y="182003"/>
                  </a:lnTo>
                  <a:lnTo>
                    <a:pt x="43700" y="186550"/>
                  </a:lnTo>
                  <a:lnTo>
                    <a:pt x="63893" y="193979"/>
                  </a:lnTo>
                  <a:lnTo>
                    <a:pt x="82651" y="204101"/>
                  </a:lnTo>
                  <a:lnTo>
                    <a:pt x="105727" y="180454"/>
                  </a:lnTo>
                  <a:close/>
                </a:path>
                <a:path w="335279" h="313689">
                  <a:moveTo>
                    <a:pt x="181368" y="102946"/>
                  </a:moveTo>
                  <a:lnTo>
                    <a:pt x="180124" y="82410"/>
                  </a:lnTo>
                  <a:lnTo>
                    <a:pt x="0" y="82410"/>
                  </a:lnTo>
                  <a:lnTo>
                    <a:pt x="41732" y="85826"/>
                  </a:lnTo>
                  <a:lnTo>
                    <a:pt x="81330" y="95732"/>
                  </a:lnTo>
                  <a:lnTo>
                    <a:pt x="118275" y="111645"/>
                  </a:lnTo>
                  <a:lnTo>
                    <a:pt x="152019" y="133083"/>
                  </a:lnTo>
                  <a:lnTo>
                    <a:pt x="181368" y="102946"/>
                  </a:lnTo>
                  <a:close/>
                </a:path>
                <a:path w="335279" h="313689">
                  <a:moveTo>
                    <a:pt x="334746" y="62280"/>
                  </a:moveTo>
                  <a:lnTo>
                    <a:pt x="277507" y="58648"/>
                  </a:lnTo>
                  <a:lnTo>
                    <a:pt x="273875" y="0"/>
                  </a:lnTo>
                  <a:lnTo>
                    <a:pt x="203771" y="71856"/>
                  </a:lnTo>
                  <a:lnTo>
                    <a:pt x="206057" y="108585"/>
                  </a:lnTo>
                  <a:lnTo>
                    <a:pt x="6019" y="313410"/>
                  </a:lnTo>
                  <a:lnTo>
                    <a:pt x="51168" y="313410"/>
                  </a:lnTo>
                  <a:lnTo>
                    <a:pt x="228460" y="131787"/>
                  </a:lnTo>
                  <a:lnTo>
                    <a:pt x="264528" y="134137"/>
                  </a:lnTo>
                  <a:lnTo>
                    <a:pt x="334746" y="622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5" name="object 1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563100" y="0"/>
            <a:ext cx="2628899" cy="1778507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9868710" y="6247258"/>
            <a:ext cx="196024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u="sng" spc="-10" dirty="0">
                <a:solidFill>
                  <a:srgbClr val="0000FF"/>
                </a:solidFill>
                <a:uFill>
                  <a:solidFill>
                    <a:srgbClr val="446FC4"/>
                  </a:solidFill>
                </a:uFill>
                <a:latin typeface="Lucida Sans"/>
                <a:cs typeface="Lucida Sans"/>
                <a:hlinkClick r:id="rId5"/>
              </a:rPr>
              <a:t>www.avalonpharmaceutical.com</a:t>
            </a:r>
            <a:endParaRPr sz="1000">
              <a:latin typeface="Lucida Sans"/>
              <a:cs typeface="Lucida Sans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7257" rIns="0" bIns="0" rtlCol="0">
            <a:spAutoFit/>
          </a:bodyPr>
          <a:lstStyle/>
          <a:p>
            <a:pPr marL="177165">
              <a:lnSpc>
                <a:spcPct val="100000"/>
              </a:lnSpc>
              <a:spcBef>
                <a:spcPts val="100"/>
              </a:spcBef>
            </a:pPr>
            <a:r>
              <a:rPr dirty="0"/>
              <a:t>OUR</a:t>
            </a:r>
            <a:r>
              <a:rPr spc="-75" dirty="0"/>
              <a:t> </a:t>
            </a:r>
            <a:r>
              <a:rPr dirty="0"/>
              <a:t>KEY</a:t>
            </a:r>
            <a:r>
              <a:rPr spc="-120" dirty="0"/>
              <a:t> </a:t>
            </a:r>
            <a:r>
              <a:rPr spc="-10" dirty="0"/>
              <a:t>COMPETENCIES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7620761" y="3582161"/>
            <a:ext cx="3169920" cy="1927860"/>
          </a:xfrm>
          <a:prstGeom prst="rect">
            <a:avLst/>
          </a:prstGeom>
          <a:ln w="19050">
            <a:solidFill>
              <a:srgbClr val="2DB3E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070"/>
              </a:lnSpc>
            </a:pPr>
            <a:r>
              <a:rPr sz="1400" b="1" spc="-30" dirty="0">
                <a:latin typeface="Calibri"/>
                <a:cs typeface="Calibri"/>
              </a:rPr>
              <a:t>Capable</a:t>
            </a:r>
            <a:r>
              <a:rPr sz="1400" b="1" spc="-55" dirty="0"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6CC0"/>
                </a:solidFill>
                <a:latin typeface="Calibri"/>
                <a:cs typeface="Calibri"/>
              </a:rPr>
              <a:t>T</a:t>
            </a:r>
            <a:r>
              <a:rPr sz="2000" b="1" spc="-10" dirty="0">
                <a:latin typeface="Calibri"/>
                <a:cs typeface="Calibri"/>
              </a:rPr>
              <a:t>alents</a:t>
            </a:r>
            <a:endParaRPr sz="2000">
              <a:latin typeface="Calibri"/>
              <a:cs typeface="Calibri"/>
            </a:endParaRPr>
          </a:p>
          <a:p>
            <a:pPr marL="488950" marR="422275" algn="ctr">
              <a:lnSpc>
                <a:spcPct val="100000"/>
              </a:lnSpc>
              <a:spcBef>
                <a:spcPts val="560"/>
              </a:spcBef>
            </a:pP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Build</a:t>
            </a:r>
            <a:r>
              <a:rPr sz="12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the</a:t>
            </a:r>
            <a:r>
              <a:rPr sz="12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right</a:t>
            </a:r>
            <a:r>
              <a:rPr sz="12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business</a:t>
            </a:r>
            <a:r>
              <a:rPr sz="12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model</a:t>
            </a:r>
            <a:r>
              <a:rPr sz="12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404040"/>
                </a:solidFill>
                <a:latin typeface="Calibri"/>
                <a:cs typeface="Calibri"/>
              </a:rPr>
              <a:t>which 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is</a:t>
            </a:r>
            <a:r>
              <a:rPr sz="12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driven</a:t>
            </a:r>
            <a:r>
              <a:rPr sz="12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by</a:t>
            </a:r>
            <a:r>
              <a:rPr sz="12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finest</a:t>
            </a:r>
            <a:r>
              <a:rPr sz="12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talents</a:t>
            </a:r>
            <a:r>
              <a:rPr sz="12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–</a:t>
            </a:r>
            <a:r>
              <a:rPr sz="12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404040"/>
                </a:solidFill>
                <a:latin typeface="Calibri"/>
                <a:cs typeface="Calibri"/>
              </a:rPr>
              <a:t>with </a:t>
            </a:r>
            <a:r>
              <a:rPr sz="1200" spc="-10" dirty="0">
                <a:solidFill>
                  <a:srgbClr val="404040"/>
                </a:solidFill>
                <a:latin typeface="Calibri"/>
                <a:cs typeface="Calibri"/>
              </a:rPr>
              <a:t>continuous</a:t>
            </a:r>
            <a:r>
              <a:rPr sz="12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404040"/>
                </a:solidFill>
                <a:latin typeface="Calibri"/>
                <a:cs typeface="Calibri"/>
              </a:rPr>
              <a:t>development</a:t>
            </a:r>
            <a:r>
              <a:rPr sz="1200" spc="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spc="-25" dirty="0">
                <a:solidFill>
                  <a:srgbClr val="404040"/>
                </a:solidFill>
                <a:latin typeface="Calibri"/>
                <a:cs typeface="Calibri"/>
              </a:rPr>
              <a:t>of 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capabilities</a:t>
            </a:r>
            <a:r>
              <a:rPr sz="12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and</a:t>
            </a:r>
            <a:r>
              <a:rPr sz="12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404040"/>
                </a:solidFill>
                <a:latin typeface="Calibri"/>
                <a:cs typeface="Calibri"/>
              </a:rPr>
              <a:t>skills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039361" y="1753361"/>
            <a:ext cx="3169920" cy="850900"/>
          </a:xfrm>
          <a:prstGeom prst="rect">
            <a:avLst/>
          </a:prstGeom>
          <a:ln w="19050">
            <a:solidFill>
              <a:srgbClr val="2DB3E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52069" algn="ctr">
              <a:lnSpc>
                <a:spcPts val="2070"/>
              </a:lnSpc>
            </a:pPr>
            <a:r>
              <a:rPr sz="1400" b="1" spc="-35" dirty="0">
                <a:latin typeface="Calibri"/>
                <a:cs typeface="Calibri"/>
              </a:rPr>
              <a:t>Exceptional</a:t>
            </a:r>
            <a:r>
              <a:rPr sz="1400" b="1" spc="5" dirty="0"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6CC0"/>
                </a:solidFill>
                <a:latin typeface="Calibri"/>
                <a:cs typeface="Calibri"/>
              </a:rPr>
              <a:t>Q</a:t>
            </a:r>
            <a:r>
              <a:rPr sz="2000" b="1" spc="-10" dirty="0">
                <a:latin typeface="Calibri"/>
                <a:cs typeface="Calibri"/>
              </a:rPr>
              <a:t>uality</a:t>
            </a:r>
            <a:endParaRPr sz="2000">
              <a:latin typeface="Calibri"/>
              <a:cs typeface="Calibri"/>
            </a:endParaRPr>
          </a:p>
          <a:p>
            <a:pPr marL="111125" marR="41910" algn="ctr">
              <a:lnSpc>
                <a:spcPct val="100000"/>
              </a:lnSpc>
              <a:spcBef>
                <a:spcPts val="55"/>
              </a:spcBef>
            </a:pP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Devote</a:t>
            </a:r>
            <a:r>
              <a:rPr sz="12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high</a:t>
            </a:r>
            <a:r>
              <a:rPr sz="12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end</a:t>
            </a:r>
            <a:r>
              <a:rPr sz="12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research</a:t>
            </a:r>
            <a:r>
              <a:rPr sz="12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and</a:t>
            </a:r>
            <a:r>
              <a:rPr sz="12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404040"/>
                </a:solidFill>
                <a:latin typeface="Calibri"/>
                <a:cs typeface="Calibri"/>
              </a:rPr>
              <a:t>development</a:t>
            </a:r>
            <a:r>
              <a:rPr sz="1200" spc="-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404040"/>
                </a:solidFill>
                <a:latin typeface="Calibri"/>
                <a:cs typeface="Calibri"/>
              </a:rPr>
              <a:t>skills 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to</a:t>
            </a:r>
            <a:r>
              <a:rPr sz="12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deliver</a:t>
            </a:r>
            <a:r>
              <a:rPr sz="12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quality</a:t>
            </a:r>
            <a:r>
              <a:rPr sz="1200" spc="-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products</a:t>
            </a:r>
            <a:r>
              <a:rPr sz="12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that</a:t>
            </a:r>
            <a:r>
              <a:rPr sz="12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cater</a:t>
            </a:r>
            <a:r>
              <a:rPr sz="12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for</a:t>
            </a:r>
            <a:r>
              <a:rPr sz="12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404040"/>
                </a:solidFill>
                <a:latin typeface="Calibri"/>
                <a:cs typeface="Calibri"/>
              </a:rPr>
              <a:t>market 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needs</a:t>
            </a:r>
            <a:r>
              <a:rPr sz="12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and</a:t>
            </a:r>
            <a:r>
              <a:rPr sz="12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404040"/>
                </a:solidFill>
                <a:latin typeface="Calibri"/>
                <a:cs typeface="Calibri"/>
              </a:rPr>
              <a:t>aspirations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06540" y="2109216"/>
            <a:ext cx="2086355" cy="256031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137330" y="4056379"/>
            <a:ext cx="162813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00AEEE"/>
                </a:solidFill>
                <a:latin typeface="Cambria"/>
                <a:cs typeface="Cambria"/>
              </a:rPr>
              <a:t>THANK</a:t>
            </a:r>
            <a:r>
              <a:rPr sz="2400" spc="-105" dirty="0">
                <a:solidFill>
                  <a:srgbClr val="00AEEE"/>
                </a:solidFill>
                <a:latin typeface="Cambria"/>
                <a:cs typeface="Cambria"/>
              </a:rPr>
              <a:t> </a:t>
            </a:r>
            <a:r>
              <a:rPr sz="2400" spc="-25" dirty="0">
                <a:solidFill>
                  <a:srgbClr val="00AEEE"/>
                </a:solidFill>
                <a:latin typeface="Cambria"/>
                <a:cs typeface="Cambria"/>
              </a:rPr>
              <a:t>YOU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6289560"/>
            <a:ext cx="9296400" cy="95885"/>
          </a:xfrm>
          <a:custGeom>
            <a:avLst/>
            <a:gdLst/>
            <a:ahLst/>
            <a:cxnLst/>
            <a:rect l="l" t="t" r="r" b="b"/>
            <a:pathLst>
              <a:path w="9296400" h="95885">
                <a:moveTo>
                  <a:pt x="9296158" y="0"/>
                </a:moveTo>
                <a:lnTo>
                  <a:pt x="0" y="0"/>
                </a:lnTo>
                <a:lnTo>
                  <a:pt x="0" y="95846"/>
                </a:lnTo>
                <a:lnTo>
                  <a:pt x="9296158" y="95846"/>
                </a:lnTo>
                <a:lnTo>
                  <a:pt x="9296158" y="0"/>
                </a:lnTo>
                <a:close/>
              </a:path>
            </a:pathLst>
          </a:custGeom>
          <a:solidFill>
            <a:srgbClr val="03ACEB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67400" y="2386583"/>
            <a:ext cx="1363979" cy="1365503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925820" y="1375530"/>
            <a:ext cx="4187825" cy="33064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1115" marR="5080" indent="11430" algn="just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Calibri"/>
                <a:cs typeface="Calibri"/>
              </a:rPr>
              <a:t>Avalon</a:t>
            </a:r>
            <a:r>
              <a:rPr sz="1400" spc="1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Pharma</a:t>
            </a:r>
            <a:r>
              <a:rPr sz="1400" spc="1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is</a:t>
            </a:r>
            <a:r>
              <a:rPr sz="1400" spc="1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an</a:t>
            </a:r>
            <a:r>
              <a:rPr sz="1400" spc="16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energetic</a:t>
            </a:r>
            <a:r>
              <a:rPr sz="1400" spc="1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company</a:t>
            </a:r>
            <a:r>
              <a:rPr sz="1400" spc="1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that</a:t>
            </a:r>
            <a:r>
              <a:rPr sz="1400" spc="15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develops, manufactures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and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markets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wide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range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of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unique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health and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beauty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brands </a:t>
            </a:r>
            <a:r>
              <a:rPr sz="1400" spc="-10" dirty="0">
                <a:latin typeface="Calibri"/>
                <a:cs typeface="Calibri"/>
              </a:rPr>
              <a:t>and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generic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prescription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medicines.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170"/>
              </a:spcBef>
            </a:pPr>
            <a:endParaRPr sz="1400">
              <a:latin typeface="Calibri"/>
              <a:cs typeface="Calibri"/>
            </a:endParaRPr>
          </a:p>
          <a:p>
            <a:pPr marL="31115" marR="74295" indent="12065" algn="just">
              <a:lnSpc>
                <a:spcPct val="100000"/>
              </a:lnSpc>
            </a:pPr>
            <a:r>
              <a:rPr sz="1400" dirty="0">
                <a:latin typeface="Calibri"/>
                <a:cs typeface="Calibri"/>
              </a:rPr>
              <a:t>We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are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ambitious,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competitive,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innovative,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dynamic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and </a:t>
            </a:r>
            <a:r>
              <a:rPr sz="1400" dirty="0">
                <a:latin typeface="Calibri"/>
                <a:cs typeface="Calibri"/>
              </a:rPr>
              <a:t>agile.</a:t>
            </a:r>
            <a:r>
              <a:rPr sz="1400" spc="8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Our</a:t>
            </a:r>
            <a:r>
              <a:rPr sz="1400" spc="9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focus</a:t>
            </a:r>
            <a:r>
              <a:rPr sz="1400" spc="8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is</a:t>
            </a:r>
            <a:r>
              <a:rPr sz="1400" spc="8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on</a:t>
            </a:r>
            <a:r>
              <a:rPr sz="1400" spc="7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serving</a:t>
            </a:r>
            <a:r>
              <a:rPr sz="1400" spc="9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8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needs</a:t>
            </a:r>
            <a:r>
              <a:rPr sz="1400" spc="8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of</a:t>
            </a:r>
            <a:r>
              <a:rPr sz="1400" spc="9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7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medical, </a:t>
            </a:r>
            <a:r>
              <a:rPr sz="1400" dirty="0">
                <a:latin typeface="Calibri"/>
                <a:cs typeface="Calibri"/>
              </a:rPr>
              <a:t>pharmaceutical</a:t>
            </a:r>
            <a:r>
              <a:rPr sz="1400" spc="434" dirty="0">
                <a:latin typeface="Calibri"/>
                <a:cs typeface="Calibri"/>
              </a:rPr>
              <a:t>  </a:t>
            </a:r>
            <a:r>
              <a:rPr sz="1400" dirty="0">
                <a:latin typeface="Calibri"/>
                <a:cs typeface="Calibri"/>
              </a:rPr>
              <a:t>and</a:t>
            </a:r>
            <a:r>
              <a:rPr sz="1400" spc="430" dirty="0">
                <a:latin typeface="Calibri"/>
                <a:cs typeface="Calibri"/>
              </a:rPr>
              <a:t>  </a:t>
            </a:r>
            <a:r>
              <a:rPr sz="1400" dirty="0">
                <a:latin typeface="Calibri"/>
                <a:cs typeface="Calibri"/>
              </a:rPr>
              <a:t>scientific</a:t>
            </a:r>
            <a:r>
              <a:rPr sz="1400" spc="420" dirty="0">
                <a:latin typeface="Calibri"/>
                <a:cs typeface="Calibri"/>
              </a:rPr>
              <a:t>  </a:t>
            </a:r>
            <a:r>
              <a:rPr sz="1400" dirty="0">
                <a:latin typeface="Calibri"/>
                <a:cs typeface="Calibri"/>
              </a:rPr>
              <a:t>communities</a:t>
            </a:r>
            <a:r>
              <a:rPr sz="1400" spc="434" dirty="0">
                <a:latin typeface="Calibri"/>
                <a:cs typeface="Calibri"/>
              </a:rPr>
              <a:t>  </a:t>
            </a:r>
            <a:r>
              <a:rPr sz="1400" spc="-25" dirty="0">
                <a:latin typeface="Calibri"/>
                <a:cs typeface="Calibri"/>
              </a:rPr>
              <a:t>who </a:t>
            </a:r>
            <a:r>
              <a:rPr sz="1400" spc="-20" dirty="0">
                <a:latin typeface="Calibri"/>
                <a:cs typeface="Calibri"/>
              </a:rPr>
              <a:t>prescribe, endorse </a:t>
            </a:r>
            <a:r>
              <a:rPr sz="1400" spc="-10" dirty="0">
                <a:latin typeface="Calibri"/>
                <a:cs typeface="Calibri"/>
              </a:rPr>
              <a:t>and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dispense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our</a:t>
            </a:r>
            <a:r>
              <a:rPr sz="1400" spc="-7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products.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75"/>
              </a:spcBef>
            </a:pPr>
            <a:endParaRPr sz="1400">
              <a:latin typeface="Calibri"/>
              <a:cs typeface="Calibri"/>
            </a:endParaRPr>
          </a:p>
          <a:p>
            <a:pPr marL="12700" marR="168910" indent="1270" algn="just">
              <a:lnSpc>
                <a:spcPct val="100000"/>
              </a:lnSpc>
            </a:pPr>
            <a:r>
              <a:rPr sz="1400" dirty="0">
                <a:latin typeface="Calibri"/>
                <a:cs typeface="Calibri"/>
              </a:rPr>
              <a:t>We</a:t>
            </a:r>
            <a:r>
              <a:rPr sz="1400" spc="1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create</a:t>
            </a:r>
            <a:r>
              <a:rPr sz="1400" spc="145" dirty="0">
                <a:latin typeface="Calibri"/>
                <a:cs typeface="Calibri"/>
              </a:rPr>
              <a:t> </a:t>
            </a:r>
            <a:r>
              <a:rPr sz="1400" spc="-30" dirty="0">
                <a:latin typeface="Calibri"/>
                <a:cs typeface="Calibri"/>
              </a:rPr>
              <a:t>win-</a:t>
            </a:r>
            <a:r>
              <a:rPr sz="1400" dirty="0">
                <a:latin typeface="Calibri"/>
                <a:cs typeface="Calibri"/>
              </a:rPr>
              <a:t>win</a:t>
            </a:r>
            <a:r>
              <a:rPr sz="1400" spc="1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relationships</a:t>
            </a:r>
            <a:r>
              <a:rPr sz="1400" spc="1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with</a:t>
            </a:r>
            <a:r>
              <a:rPr sz="1400" spc="1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our</a:t>
            </a:r>
            <a:r>
              <a:rPr sz="1400" spc="15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commercial </a:t>
            </a:r>
            <a:r>
              <a:rPr sz="1400" dirty="0">
                <a:latin typeface="Calibri"/>
                <a:cs typeface="Calibri"/>
              </a:rPr>
              <a:t>partners,</a:t>
            </a:r>
            <a:r>
              <a:rPr sz="1400" spc="10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(in</a:t>
            </a:r>
            <a:r>
              <a:rPr sz="1400" spc="10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both</a:t>
            </a:r>
            <a:r>
              <a:rPr sz="1400" spc="114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10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private</a:t>
            </a:r>
            <a:r>
              <a:rPr sz="1400" spc="10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and</a:t>
            </a:r>
            <a:r>
              <a:rPr sz="1400" spc="10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public</a:t>
            </a:r>
            <a:r>
              <a:rPr sz="1400" spc="114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sectors),</a:t>
            </a:r>
            <a:r>
              <a:rPr sz="1400" spc="105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and </a:t>
            </a:r>
            <a:r>
              <a:rPr sz="1400" dirty="0">
                <a:latin typeface="Calibri"/>
                <a:cs typeface="Calibri"/>
              </a:rPr>
              <a:t>we</a:t>
            </a:r>
            <a:r>
              <a:rPr sz="1400" spc="17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are</a:t>
            </a:r>
            <a:r>
              <a:rPr sz="1400" spc="17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committed</a:t>
            </a:r>
            <a:r>
              <a:rPr sz="1400" spc="18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to</a:t>
            </a:r>
            <a:r>
              <a:rPr sz="1400" spc="19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building</a:t>
            </a:r>
            <a:r>
              <a:rPr sz="1400" spc="185" dirty="0">
                <a:latin typeface="Calibri"/>
                <a:cs typeface="Calibri"/>
              </a:rPr>
              <a:t> </a:t>
            </a:r>
            <a:r>
              <a:rPr sz="1400" spc="-30" dirty="0">
                <a:latin typeface="Calibri"/>
                <a:cs typeface="Calibri"/>
              </a:rPr>
              <a:t>long-</a:t>
            </a:r>
            <a:r>
              <a:rPr sz="1400" dirty="0">
                <a:latin typeface="Calibri"/>
                <a:cs typeface="Calibri"/>
              </a:rPr>
              <a:t>term</a:t>
            </a:r>
            <a:r>
              <a:rPr sz="1400" spc="18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partnerships </a:t>
            </a:r>
            <a:r>
              <a:rPr sz="1400" dirty="0">
                <a:latin typeface="Calibri"/>
                <a:cs typeface="Calibri"/>
              </a:rPr>
              <a:t>with</a:t>
            </a:r>
            <a:r>
              <a:rPr sz="1400" spc="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likeminded</a:t>
            </a:r>
            <a:r>
              <a:rPr sz="1400" spc="7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healthcare</a:t>
            </a:r>
            <a:r>
              <a:rPr sz="1400" spc="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companies</a:t>
            </a:r>
            <a:r>
              <a:rPr sz="1400" spc="6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in</a:t>
            </a:r>
            <a:r>
              <a:rPr sz="1400" spc="6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Saudi</a:t>
            </a:r>
            <a:r>
              <a:rPr sz="1400" spc="6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Arabia </a:t>
            </a:r>
            <a:r>
              <a:rPr sz="1400" dirty="0">
                <a:latin typeface="Calibri"/>
                <a:cs typeface="Calibri"/>
              </a:rPr>
              <a:t>and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around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world.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97631" y="5121027"/>
            <a:ext cx="1404620" cy="5054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latin typeface="Calibri"/>
                <a:cs typeface="Calibri"/>
              </a:rPr>
              <a:t>Maher</a:t>
            </a:r>
            <a:r>
              <a:rPr sz="1200" b="1" spc="-4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Ghannam</a:t>
            </a:r>
            <a:endParaRPr sz="12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900"/>
              </a:spcBef>
            </a:pPr>
            <a:r>
              <a:rPr sz="1200" spc="-10" dirty="0">
                <a:latin typeface="Calibri"/>
                <a:cs typeface="Calibri"/>
              </a:rPr>
              <a:t>Chief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Executive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Officer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6321564"/>
            <a:ext cx="9750425" cy="95885"/>
          </a:xfrm>
          <a:custGeom>
            <a:avLst/>
            <a:gdLst/>
            <a:ahLst/>
            <a:cxnLst/>
            <a:rect l="l" t="t" r="r" b="b"/>
            <a:pathLst>
              <a:path w="9750425" h="95885">
                <a:moveTo>
                  <a:pt x="9750425" y="0"/>
                </a:moveTo>
                <a:lnTo>
                  <a:pt x="0" y="0"/>
                </a:lnTo>
                <a:lnTo>
                  <a:pt x="0" y="95846"/>
                </a:lnTo>
                <a:lnTo>
                  <a:pt x="9750425" y="95846"/>
                </a:lnTo>
                <a:lnTo>
                  <a:pt x="9750425" y="0"/>
                </a:lnTo>
                <a:close/>
              </a:path>
            </a:pathLst>
          </a:custGeom>
          <a:solidFill>
            <a:srgbClr val="03ACE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3483" y="347472"/>
            <a:ext cx="2086355" cy="256031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9902138" y="6303608"/>
            <a:ext cx="1516380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z="900" u="sng" spc="-10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4"/>
              </a:rPr>
              <a:t>www.avalonpharmaceutical.com</a:t>
            </a:r>
            <a:endParaRPr sz="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2232" y="5981700"/>
              <a:ext cx="11503139" cy="53187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21195" y="0"/>
              <a:ext cx="5670802" cy="685799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6150864"/>
              <a:ext cx="9762490" cy="95885"/>
            </a:xfrm>
            <a:custGeom>
              <a:avLst/>
              <a:gdLst/>
              <a:ahLst/>
              <a:cxnLst/>
              <a:rect l="l" t="t" r="r" b="b"/>
              <a:pathLst>
                <a:path w="9762490" h="95885">
                  <a:moveTo>
                    <a:pt x="9762490" y="0"/>
                  </a:moveTo>
                  <a:lnTo>
                    <a:pt x="0" y="0"/>
                  </a:lnTo>
                  <a:lnTo>
                    <a:pt x="0" y="95885"/>
                  </a:lnTo>
                  <a:lnTo>
                    <a:pt x="9762490" y="95885"/>
                  </a:lnTo>
                  <a:lnTo>
                    <a:pt x="9762490" y="0"/>
                  </a:lnTo>
                  <a:close/>
                </a:path>
              </a:pathLst>
            </a:custGeom>
            <a:solidFill>
              <a:srgbClr val="03AC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502395" y="0"/>
              <a:ext cx="3361931" cy="246125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43483" y="347472"/>
              <a:ext cx="2086355" cy="256031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93740" rIns="0" bIns="0" rtlCol="0">
            <a:spAutoFit/>
          </a:bodyPr>
          <a:lstStyle/>
          <a:p>
            <a:pPr marL="14351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211F5F"/>
                </a:solidFill>
              </a:rPr>
              <a:t>AVALON</a:t>
            </a:r>
            <a:r>
              <a:rPr spc="-55" dirty="0">
                <a:solidFill>
                  <a:srgbClr val="211F5F"/>
                </a:solidFill>
              </a:rPr>
              <a:t> </a:t>
            </a:r>
            <a:r>
              <a:rPr dirty="0">
                <a:solidFill>
                  <a:srgbClr val="211F5F"/>
                </a:solidFill>
              </a:rPr>
              <a:t>AT</a:t>
            </a:r>
            <a:r>
              <a:rPr spc="-105" dirty="0">
                <a:solidFill>
                  <a:srgbClr val="211F5F"/>
                </a:solidFill>
              </a:rPr>
              <a:t> </a:t>
            </a:r>
            <a:r>
              <a:rPr dirty="0">
                <a:solidFill>
                  <a:srgbClr val="211F5F"/>
                </a:solidFill>
              </a:rPr>
              <a:t>A</a:t>
            </a:r>
            <a:r>
              <a:rPr spc="-85" dirty="0">
                <a:solidFill>
                  <a:srgbClr val="211F5F"/>
                </a:solidFill>
              </a:rPr>
              <a:t> </a:t>
            </a:r>
            <a:r>
              <a:rPr spc="-10" dirty="0">
                <a:solidFill>
                  <a:srgbClr val="211F5F"/>
                </a:solidFill>
              </a:rPr>
              <a:t>GLANCE</a:t>
            </a:r>
            <a:r>
              <a:rPr spc="-95" dirty="0">
                <a:solidFill>
                  <a:srgbClr val="211F5F"/>
                </a:solidFill>
              </a:rPr>
              <a:t> </a:t>
            </a:r>
            <a:r>
              <a:rPr dirty="0">
                <a:solidFill>
                  <a:srgbClr val="211F5F"/>
                </a:solidFill>
              </a:rPr>
              <a:t>-</a:t>
            </a:r>
            <a:r>
              <a:rPr spc="-114" dirty="0">
                <a:solidFill>
                  <a:srgbClr val="211F5F"/>
                </a:solidFill>
              </a:rPr>
              <a:t> </a:t>
            </a:r>
            <a:r>
              <a:rPr dirty="0">
                <a:solidFill>
                  <a:srgbClr val="211F5F"/>
                </a:solidFill>
              </a:rPr>
              <a:t>ABOUT</a:t>
            </a:r>
            <a:r>
              <a:rPr spc="-15" dirty="0">
                <a:solidFill>
                  <a:srgbClr val="211F5F"/>
                </a:solidFill>
              </a:rPr>
              <a:t> </a:t>
            </a:r>
            <a:r>
              <a:rPr spc="-25" dirty="0">
                <a:solidFill>
                  <a:srgbClr val="211F5F"/>
                </a:solidFill>
              </a:rPr>
              <a:t>US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0005588" y="6127177"/>
            <a:ext cx="1516380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z="900" u="sng" spc="-10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6"/>
              </a:rPr>
              <a:t>www.avalonpharmaceutical.com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00340" y="1695000"/>
            <a:ext cx="5913755" cy="34410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  <a:tabLst>
                <a:tab pos="2000250" algn="l"/>
              </a:tabLst>
            </a:pPr>
            <a:r>
              <a:rPr sz="1400" dirty="0">
                <a:latin typeface="Calibri"/>
                <a:cs typeface="Calibri"/>
              </a:rPr>
              <a:t>Avalon</a:t>
            </a:r>
            <a:r>
              <a:rPr sz="1400" spc="8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Pharma</a:t>
            </a:r>
            <a:r>
              <a:rPr sz="1400" spc="9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is</a:t>
            </a:r>
            <a:r>
              <a:rPr sz="1400" spc="9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9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leading</a:t>
            </a:r>
            <a:r>
              <a:rPr sz="1400" spc="49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Saudi</a:t>
            </a:r>
            <a:r>
              <a:rPr sz="1400" spc="10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multidisciplinary</a:t>
            </a:r>
            <a:r>
              <a:rPr sz="1400" spc="9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company.</a:t>
            </a:r>
            <a:r>
              <a:rPr sz="1400" spc="10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Founded</a:t>
            </a:r>
            <a:r>
              <a:rPr sz="1400" spc="8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in</a:t>
            </a:r>
            <a:r>
              <a:rPr sz="1400" spc="9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1998, </a:t>
            </a:r>
            <a:r>
              <a:rPr sz="1400" dirty="0">
                <a:latin typeface="Calibri"/>
                <a:cs typeface="Calibri"/>
              </a:rPr>
              <a:t>Avalon</a:t>
            </a:r>
            <a:r>
              <a:rPr sz="1400" spc="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Pharma</a:t>
            </a:r>
            <a:r>
              <a:rPr sz="1400" spc="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has</a:t>
            </a:r>
            <a:r>
              <a:rPr sz="1400" spc="6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grown</a:t>
            </a:r>
            <a:r>
              <a:rPr sz="1400" spc="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to</a:t>
            </a:r>
            <a:r>
              <a:rPr sz="1400" spc="6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become</a:t>
            </a:r>
            <a:r>
              <a:rPr sz="1400" spc="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one</a:t>
            </a:r>
            <a:r>
              <a:rPr sz="1400" spc="6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of</a:t>
            </a:r>
            <a:r>
              <a:rPr sz="1400" spc="6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4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region’s</a:t>
            </a:r>
            <a:r>
              <a:rPr sz="1400" spc="4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most</a:t>
            </a:r>
            <a:r>
              <a:rPr sz="1400" spc="4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preferred</a:t>
            </a:r>
            <a:r>
              <a:rPr sz="1400" spc="420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and </a:t>
            </a:r>
            <a:r>
              <a:rPr sz="1400" dirty="0">
                <a:latin typeface="Calibri"/>
                <a:cs typeface="Calibri"/>
              </a:rPr>
              <a:t>trusted</a:t>
            </a:r>
            <a:r>
              <a:rPr sz="1400" spc="335" dirty="0">
                <a:latin typeface="Calibri"/>
                <a:cs typeface="Calibri"/>
              </a:rPr>
              <a:t>   </a:t>
            </a:r>
            <a:r>
              <a:rPr sz="1400" spc="-10" dirty="0">
                <a:latin typeface="Calibri"/>
                <a:cs typeface="Calibri"/>
              </a:rPr>
              <a:t>providers</a:t>
            </a:r>
            <a:r>
              <a:rPr sz="1400" dirty="0">
                <a:latin typeface="Calibri"/>
                <a:cs typeface="Calibri"/>
              </a:rPr>
              <a:t>	of</a:t>
            </a:r>
            <a:r>
              <a:rPr sz="1400" spc="340" dirty="0">
                <a:latin typeface="Calibri"/>
                <a:cs typeface="Calibri"/>
              </a:rPr>
              <a:t>   </a:t>
            </a:r>
            <a:r>
              <a:rPr sz="1400" dirty="0">
                <a:latin typeface="Calibri"/>
                <a:cs typeface="Calibri"/>
              </a:rPr>
              <a:t>formulation</a:t>
            </a:r>
            <a:r>
              <a:rPr sz="1400" spc="335" dirty="0">
                <a:latin typeface="Calibri"/>
                <a:cs typeface="Calibri"/>
              </a:rPr>
              <a:t>   </a:t>
            </a:r>
            <a:r>
              <a:rPr sz="1400" dirty="0">
                <a:latin typeface="Calibri"/>
                <a:cs typeface="Calibri"/>
              </a:rPr>
              <a:t>development,</a:t>
            </a:r>
            <a:r>
              <a:rPr sz="1400" spc="345" dirty="0">
                <a:latin typeface="Calibri"/>
                <a:cs typeface="Calibri"/>
              </a:rPr>
              <a:t>   </a:t>
            </a:r>
            <a:r>
              <a:rPr sz="1400" spc="-10" dirty="0">
                <a:latin typeface="Calibri"/>
                <a:cs typeface="Calibri"/>
              </a:rPr>
              <a:t>manufacturing, </a:t>
            </a:r>
            <a:r>
              <a:rPr sz="1400" dirty="0">
                <a:latin typeface="Calibri"/>
                <a:cs typeface="Calibri"/>
              </a:rPr>
              <a:t>commercialization</a:t>
            </a:r>
            <a:r>
              <a:rPr sz="1400" spc="2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and</a:t>
            </a:r>
            <a:r>
              <a:rPr sz="1400" spc="2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export</a:t>
            </a:r>
            <a:r>
              <a:rPr sz="1400" spc="2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of</a:t>
            </a:r>
            <a:r>
              <a:rPr sz="1400" spc="2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2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broad</a:t>
            </a:r>
            <a:r>
              <a:rPr sz="1400" spc="229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range</a:t>
            </a:r>
            <a:r>
              <a:rPr sz="1400" spc="2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of</a:t>
            </a:r>
            <a:r>
              <a:rPr sz="1400" spc="2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products</a:t>
            </a:r>
            <a:r>
              <a:rPr sz="1400" spc="2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in</a:t>
            </a:r>
            <a:r>
              <a:rPr sz="1400" spc="229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various</a:t>
            </a:r>
            <a:r>
              <a:rPr sz="1400" spc="240" dirty="0">
                <a:latin typeface="Calibri"/>
                <a:cs typeface="Calibri"/>
              </a:rPr>
              <a:t>  </a:t>
            </a:r>
            <a:r>
              <a:rPr sz="1400" spc="-10" dirty="0">
                <a:latin typeface="Calibri"/>
                <a:cs typeface="Calibri"/>
              </a:rPr>
              <a:t>fields </a:t>
            </a:r>
            <a:r>
              <a:rPr sz="1400" dirty="0">
                <a:latin typeface="Calibri"/>
                <a:cs typeface="Calibri"/>
              </a:rPr>
              <a:t>including</a:t>
            </a:r>
            <a:r>
              <a:rPr sz="1400" spc="245" dirty="0">
                <a:latin typeface="Calibri"/>
                <a:cs typeface="Calibri"/>
              </a:rPr>
              <a:t>  </a:t>
            </a:r>
            <a:r>
              <a:rPr sz="1400" b="1" dirty="0">
                <a:latin typeface="Calibri"/>
                <a:cs typeface="Calibri"/>
              </a:rPr>
              <a:t>dermatology</a:t>
            </a:r>
            <a:r>
              <a:rPr sz="1400" dirty="0">
                <a:latin typeface="Calibri"/>
                <a:cs typeface="Calibri"/>
              </a:rPr>
              <a:t>,</a:t>
            </a:r>
            <a:r>
              <a:rPr sz="1400" spc="240" dirty="0">
                <a:latin typeface="Calibri"/>
                <a:cs typeface="Calibri"/>
              </a:rPr>
              <a:t>  </a:t>
            </a:r>
            <a:r>
              <a:rPr sz="1400" b="1" dirty="0">
                <a:latin typeface="Calibri"/>
                <a:cs typeface="Calibri"/>
              </a:rPr>
              <a:t>respiratory</a:t>
            </a:r>
            <a:r>
              <a:rPr sz="1400" dirty="0">
                <a:latin typeface="Calibri"/>
                <a:cs typeface="Calibri"/>
              </a:rPr>
              <a:t>,</a:t>
            </a:r>
            <a:r>
              <a:rPr sz="1400" spc="24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internal</a:t>
            </a:r>
            <a:r>
              <a:rPr sz="1400" b="1" spc="24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medicine</a:t>
            </a:r>
            <a:r>
              <a:rPr sz="1400" dirty="0">
                <a:latin typeface="Calibri"/>
                <a:cs typeface="Calibri"/>
              </a:rPr>
              <a:t>,</a:t>
            </a:r>
            <a:r>
              <a:rPr sz="1400" spc="2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and</a:t>
            </a:r>
            <a:r>
              <a:rPr sz="1400" spc="23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consumer</a:t>
            </a:r>
            <a:r>
              <a:rPr sz="1400" b="1" spc="24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health care</a:t>
            </a:r>
            <a:r>
              <a:rPr sz="1400" spc="-10" dirty="0">
                <a:latin typeface="Calibri"/>
                <a:cs typeface="Calibri"/>
              </a:rPr>
              <a:t>.</a:t>
            </a:r>
            <a:endParaRPr sz="1400" dirty="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  <a:spcBef>
                <a:spcPts val="1680"/>
              </a:spcBef>
            </a:pPr>
            <a:r>
              <a:rPr sz="1400" dirty="0">
                <a:latin typeface="Calibri"/>
                <a:cs typeface="Calibri"/>
              </a:rPr>
              <a:t>With</a:t>
            </a:r>
            <a:r>
              <a:rPr sz="1400" spc="2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27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headquarter</a:t>
            </a:r>
            <a:r>
              <a:rPr sz="1400" spc="26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based</a:t>
            </a:r>
            <a:r>
              <a:rPr sz="1400" spc="2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in</a:t>
            </a:r>
            <a:r>
              <a:rPr sz="1400" spc="2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Riyadh,</a:t>
            </a:r>
            <a:r>
              <a:rPr sz="1400" spc="254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Saudi</a:t>
            </a:r>
            <a:r>
              <a:rPr sz="1400" spc="26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Arabia,</a:t>
            </a:r>
            <a:r>
              <a:rPr sz="1400" spc="2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branch</a:t>
            </a:r>
            <a:r>
              <a:rPr sz="1400" spc="26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offices</a:t>
            </a:r>
            <a:r>
              <a:rPr sz="1400" spc="26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in</a:t>
            </a:r>
            <a:r>
              <a:rPr sz="1400" spc="24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Jeddah, </a:t>
            </a:r>
            <a:r>
              <a:rPr sz="1400" dirty="0">
                <a:latin typeface="Calibri"/>
                <a:cs typeface="Calibri"/>
              </a:rPr>
              <a:t>Dammam</a:t>
            </a:r>
            <a:r>
              <a:rPr sz="1400" spc="10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&amp;</a:t>
            </a:r>
            <a:r>
              <a:rPr sz="1400" spc="114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UAE,</a:t>
            </a:r>
            <a:r>
              <a:rPr sz="1400" spc="1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and</a:t>
            </a:r>
            <a:r>
              <a:rPr sz="1400" spc="1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1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strong</a:t>
            </a:r>
            <a:r>
              <a:rPr sz="1400" spc="1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network</a:t>
            </a:r>
            <a:r>
              <a:rPr sz="1400" spc="1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of</a:t>
            </a:r>
            <a:r>
              <a:rPr sz="1400" spc="114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distributors</a:t>
            </a:r>
            <a:r>
              <a:rPr sz="1400" spc="1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in</a:t>
            </a:r>
            <a:r>
              <a:rPr sz="1400" spc="1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different</a:t>
            </a:r>
            <a:r>
              <a:rPr sz="1400" spc="1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parts</a:t>
            </a:r>
            <a:r>
              <a:rPr sz="1400" spc="114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of</a:t>
            </a:r>
            <a:r>
              <a:rPr sz="1400" spc="114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the </a:t>
            </a:r>
            <a:r>
              <a:rPr sz="1400" dirty="0">
                <a:latin typeface="Calibri"/>
                <a:cs typeface="Calibri"/>
              </a:rPr>
              <a:t>region,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Avalon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Pharma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is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currently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house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for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over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500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professionals.</a:t>
            </a:r>
            <a:endParaRPr sz="1400" dirty="0">
              <a:latin typeface="Calibri"/>
              <a:cs typeface="Calibri"/>
            </a:endParaRPr>
          </a:p>
          <a:p>
            <a:pPr marL="12700" marR="5715" algn="just">
              <a:lnSpc>
                <a:spcPct val="100000"/>
              </a:lnSpc>
              <a:spcBef>
                <a:spcPts val="1680"/>
              </a:spcBef>
            </a:pPr>
            <a:r>
              <a:rPr sz="1400" dirty="0">
                <a:latin typeface="Calibri"/>
                <a:cs typeface="Calibri"/>
              </a:rPr>
              <a:t>Today,</a:t>
            </a:r>
            <a:r>
              <a:rPr sz="1400" spc="185" dirty="0">
                <a:latin typeface="Calibri"/>
                <a:cs typeface="Calibri"/>
              </a:rPr>
              <a:t>  </a:t>
            </a:r>
            <a:r>
              <a:rPr sz="1400" dirty="0">
                <a:latin typeface="Calibri"/>
                <a:cs typeface="Calibri"/>
              </a:rPr>
              <a:t>Avalon</a:t>
            </a:r>
            <a:r>
              <a:rPr sz="1400" spc="190" dirty="0">
                <a:latin typeface="Calibri"/>
                <a:cs typeface="Calibri"/>
              </a:rPr>
              <a:t>  </a:t>
            </a:r>
            <a:r>
              <a:rPr sz="1400" dirty="0">
                <a:latin typeface="Calibri"/>
                <a:cs typeface="Calibri"/>
              </a:rPr>
              <a:t>Pharma</a:t>
            </a:r>
            <a:r>
              <a:rPr sz="1400" spc="190" dirty="0">
                <a:latin typeface="Calibri"/>
                <a:cs typeface="Calibri"/>
              </a:rPr>
              <a:t>  </a:t>
            </a:r>
            <a:r>
              <a:rPr sz="1400" dirty="0">
                <a:latin typeface="Calibri"/>
                <a:cs typeface="Calibri"/>
              </a:rPr>
              <a:t>has</a:t>
            </a:r>
            <a:r>
              <a:rPr sz="1400" spc="190" dirty="0">
                <a:latin typeface="Calibri"/>
                <a:cs typeface="Calibri"/>
              </a:rPr>
              <a:t>  </a:t>
            </a:r>
            <a:r>
              <a:rPr sz="1400" dirty="0">
                <a:latin typeface="Calibri"/>
                <a:cs typeface="Calibri"/>
              </a:rPr>
              <a:t>significant</a:t>
            </a:r>
            <a:r>
              <a:rPr sz="1400" spc="195" dirty="0">
                <a:latin typeface="Calibri"/>
                <a:cs typeface="Calibri"/>
              </a:rPr>
              <a:t>  </a:t>
            </a:r>
            <a:r>
              <a:rPr sz="1400" dirty="0">
                <a:latin typeface="Calibri"/>
                <a:cs typeface="Calibri"/>
              </a:rPr>
              <a:t>presence</a:t>
            </a:r>
            <a:r>
              <a:rPr sz="1400" spc="190" dirty="0">
                <a:latin typeface="Calibri"/>
                <a:cs typeface="Calibri"/>
              </a:rPr>
              <a:t>  </a:t>
            </a:r>
            <a:r>
              <a:rPr sz="1400" dirty="0">
                <a:latin typeface="Calibri"/>
                <a:cs typeface="Calibri"/>
              </a:rPr>
              <a:t>in</a:t>
            </a:r>
            <a:r>
              <a:rPr sz="1400" spc="190" dirty="0">
                <a:latin typeface="Calibri"/>
                <a:cs typeface="Calibri"/>
              </a:rPr>
              <a:t>  </a:t>
            </a:r>
            <a:r>
              <a:rPr sz="1400" dirty="0">
                <a:latin typeface="Calibri"/>
                <a:cs typeface="Calibri"/>
              </a:rPr>
              <a:t>different</a:t>
            </a:r>
            <a:r>
              <a:rPr sz="1400" spc="195" dirty="0">
                <a:latin typeface="Calibri"/>
                <a:cs typeface="Calibri"/>
              </a:rPr>
              <a:t>  </a:t>
            </a:r>
            <a:r>
              <a:rPr sz="1400" spc="-10" dirty="0">
                <a:latin typeface="Calibri"/>
                <a:cs typeface="Calibri"/>
              </a:rPr>
              <a:t>therapeutic </a:t>
            </a:r>
            <a:r>
              <a:rPr sz="1400" dirty="0">
                <a:latin typeface="Calibri"/>
                <a:cs typeface="Calibri"/>
              </a:rPr>
              <a:t>categories</a:t>
            </a:r>
            <a:r>
              <a:rPr sz="1400" spc="4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with</a:t>
            </a:r>
            <a:r>
              <a:rPr sz="1400" spc="409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4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revenue</a:t>
            </a:r>
            <a:r>
              <a:rPr sz="1400" spc="4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of</a:t>
            </a:r>
            <a:r>
              <a:rPr sz="1400" spc="4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338M</a:t>
            </a:r>
            <a:r>
              <a:rPr sz="1400" spc="4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SR.</a:t>
            </a:r>
            <a:r>
              <a:rPr sz="1400" spc="420" dirty="0">
                <a:latin typeface="Calibri"/>
                <a:cs typeface="Calibri"/>
              </a:rPr>
              <a:t>  </a:t>
            </a:r>
            <a:r>
              <a:rPr sz="1400" dirty="0">
                <a:latin typeface="Calibri"/>
                <a:cs typeface="Calibri"/>
              </a:rPr>
              <a:t>Through</a:t>
            </a:r>
            <a:r>
              <a:rPr sz="1400" spc="415" dirty="0">
                <a:latin typeface="Calibri"/>
                <a:cs typeface="Calibri"/>
              </a:rPr>
              <a:t>  </a:t>
            </a:r>
            <a:r>
              <a:rPr sz="1400" dirty="0">
                <a:latin typeface="Calibri"/>
                <a:cs typeface="Calibri"/>
              </a:rPr>
              <a:t>developing</a:t>
            </a:r>
            <a:r>
              <a:rPr sz="1400" spc="420" dirty="0">
                <a:latin typeface="Calibri"/>
                <a:cs typeface="Calibri"/>
              </a:rPr>
              <a:t>  </a:t>
            </a:r>
            <a:r>
              <a:rPr sz="1400" spc="-10" dirty="0">
                <a:latin typeface="Calibri"/>
                <a:cs typeface="Calibri"/>
              </a:rPr>
              <a:t>innovative </a:t>
            </a:r>
            <a:r>
              <a:rPr sz="1400" dirty="0">
                <a:latin typeface="Calibri"/>
                <a:cs typeface="Calibri"/>
              </a:rPr>
              <a:t>solutions,</a:t>
            </a:r>
            <a:r>
              <a:rPr sz="1400" spc="180" dirty="0">
                <a:latin typeface="Calibri"/>
                <a:cs typeface="Calibri"/>
              </a:rPr>
              <a:t>  </a:t>
            </a:r>
            <a:r>
              <a:rPr sz="1400" dirty="0">
                <a:latin typeface="Calibri"/>
                <a:cs typeface="Calibri"/>
              </a:rPr>
              <a:t>maintaining</a:t>
            </a:r>
            <a:r>
              <a:rPr sz="1400" spc="195" dirty="0">
                <a:latin typeface="Calibri"/>
                <a:cs typeface="Calibri"/>
              </a:rPr>
              <a:t>  </a:t>
            </a:r>
            <a:r>
              <a:rPr sz="1400" dirty="0">
                <a:latin typeface="Calibri"/>
                <a:cs typeface="Calibri"/>
              </a:rPr>
              <a:t>highest</a:t>
            </a:r>
            <a:r>
              <a:rPr sz="1400" spc="18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manufacturing</a:t>
            </a:r>
            <a:r>
              <a:rPr sz="1400" spc="445" dirty="0">
                <a:latin typeface="Calibri"/>
                <a:cs typeface="Calibri"/>
              </a:rPr>
              <a:t>  </a:t>
            </a:r>
            <a:r>
              <a:rPr sz="1400" dirty="0">
                <a:latin typeface="Calibri"/>
                <a:cs typeface="Calibri"/>
              </a:rPr>
              <a:t>technology,</a:t>
            </a:r>
            <a:r>
              <a:rPr sz="1400" spc="440" dirty="0">
                <a:latin typeface="Calibri"/>
                <a:cs typeface="Calibri"/>
              </a:rPr>
              <a:t>  </a:t>
            </a:r>
            <a:r>
              <a:rPr sz="1400" dirty="0">
                <a:latin typeface="Calibri"/>
                <a:cs typeface="Calibri"/>
              </a:rPr>
              <a:t>and</a:t>
            </a:r>
            <a:r>
              <a:rPr sz="1400" spc="450" dirty="0">
                <a:latin typeface="Calibri"/>
                <a:cs typeface="Calibri"/>
              </a:rPr>
              <a:t>  </a:t>
            </a:r>
            <a:r>
              <a:rPr sz="1400" spc="-10" dirty="0">
                <a:latin typeface="Calibri"/>
                <a:cs typeface="Calibri"/>
              </a:rPr>
              <a:t>engaging </a:t>
            </a:r>
            <a:r>
              <a:rPr sz="1400" dirty="0">
                <a:latin typeface="Calibri"/>
                <a:cs typeface="Calibri"/>
              </a:rPr>
              <a:t>qualified</a:t>
            </a:r>
            <a:r>
              <a:rPr sz="1400" spc="105" dirty="0">
                <a:latin typeface="Calibri"/>
                <a:cs typeface="Calibri"/>
              </a:rPr>
              <a:t>  </a:t>
            </a:r>
            <a:r>
              <a:rPr sz="1400" dirty="0">
                <a:latin typeface="Calibri"/>
                <a:cs typeface="Calibri"/>
              </a:rPr>
              <a:t>professionals,</a:t>
            </a:r>
            <a:r>
              <a:rPr sz="1400" spc="105" dirty="0">
                <a:latin typeface="Calibri"/>
                <a:cs typeface="Calibri"/>
              </a:rPr>
              <a:t>  </a:t>
            </a:r>
            <a:r>
              <a:rPr sz="1400" dirty="0">
                <a:latin typeface="Calibri"/>
                <a:cs typeface="Calibri"/>
              </a:rPr>
              <a:t>we</a:t>
            </a:r>
            <a:r>
              <a:rPr sz="1400" spc="1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continue</a:t>
            </a:r>
            <a:r>
              <a:rPr sz="1400" spc="1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to</a:t>
            </a:r>
            <a:r>
              <a:rPr sz="1400" spc="1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grow</a:t>
            </a:r>
            <a:r>
              <a:rPr sz="1400" spc="114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in</a:t>
            </a:r>
            <a:r>
              <a:rPr sz="1400" spc="10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10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market</a:t>
            </a:r>
            <a:r>
              <a:rPr sz="1400" spc="1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within</a:t>
            </a:r>
            <a:r>
              <a:rPr sz="1400" spc="10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11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various </a:t>
            </a:r>
            <a:r>
              <a:rPr sz="1400" dirty="0">
                <a:latin typeface="Calibri"/>
                <a:cs typeface="Calibri"/>
              </a:rPr>
              <a:t>categories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that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we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promote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until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we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reach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our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goal.</a:t>
            </a:r>
            <a:endParaRPr sz="1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6415" y="1417669"/>
            <a:ext cx="6294755" cy="4071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4648200" algn="ctr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Calibri"/>
                <a:cs typeface="Calibri"/>
              </a:rPr>
              <a:t>3+</a:t>
            </a:r>
            <a:r>
              <a:rPr sz="3600" spc="-95" dirty="0">
                <a:latin typeface="Calibri"/>
                <a:cs typeface="Calibri"/>
              </a:rPr>
              <a:t> </a:t>
            </a:r>
            <a:r>
              <a:rPr sz="3150" spc="-15" baseline="2645" dirty="0">
                <a:solidFill>
                  <a:srgbClr val="00ACEB"/>
                </a:solidFill>
                <a:latin typeface="Calibri"/>
                <a:cs typeface="Calibri"/>
              </a:rPr>
              <a:t>OFFICES</a:t>
            </a:r>
            <a:endParaRPr sz="3150" baseline="2645">
              <a:latin typeface="Calibri"/>
              <a:cs typeface="Calibri"/>
            </a:endParaRPr>
          </a:p>
          <a:p>
            <a:pPr marL="771525" algn="ctr">
              <a:lnSpc>
                <a:spcPct val="100000"/>
              </a:lnSpc>
            </a:pPr>
            <a:r>
              <a:rPr sz="5400" baseline="-2314" dirty="0">
                <a:solidFill>
                  <a:srgbClr val="211F5F"/>
                </a:solidFill>
                <a:latin typeface="Calibri"/>
                <a:cs typeface="Calibri"/>
              </a:rPr>
              <a:t>500+</a:t>
            </a:r>
            <a:r>
              <a:rPr sz="5400" spc="345" baseline="-2314" dirty="0">
                <a:solidFill>
                  <a:srgbClr val="211F5F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00ACEB"/>
                </a:solidFill>
                <a:latin typeface="Calibri"/>
                <a:cs typeface="Calibri"/>
              </a:rPr>
              <a:t>STAFF</a:t>
            </a:r>
            <a:endParaRPr sz="2100">
              <a:latin typeface="Calibri"/>
              <a:cs typeface="Calibri"/>
            </a:endParaRPr>
          </a:p>
          <a:p>
            <a:pPr marR="3810635" algn="ctr">
              <a:lnSpc>
                <a:spcPct val="100000"/>
              </a:lnSpc>
              <a:spcBef>
                <a:spcPts val="1775"/>
              </a:spcBef>
            </a:pPr>
            <a:r>
              <a:rPr sz="5400" baseline="-8487" dirty="0">
                <a:solidFill>
                  <a:srgbClr val="211F5F"/>
                </a:solidFill>
                <a:latin typeface="Calibri"/>
                <a:cs typeface="Calibri"/>
              </a:rPr>
              <a:t>250+</a:t>
            </a:r>
            <a:r>
              <a:rPr sz="5400" spc="-209" baseline="-8487" dirty="0">
                <a:solidFill>
                  <a:srgbClr val="211F5F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00ACEB"/>
                </a:solidFill>
                <a:latin typeface="Calibri"/>
                <a:cs typeface="Calibri"/>
              </a:rPr>
              <a:t>REGISTERED</a:t>
            </a:r>
            <a:endParaRPr sz="2100">
              <a:latin typeface="Calibri"/>
              <a:cs typeface="Calibri"/>
            </a:endParaRPr>
          </a:p>
          <a:p>
            <a:pPr marL="1066800">
              <a:lnSpc>
                <a:spcPct val="100000"/>
              </a:lnSpc>
              <a:spcBef>
                <a:spcPts val="85"/>
              </a:spcBef>
            </a:pPr>
            <a:r>
              <a:rPr sz="2100" spc="-45" dirty="0">
                <a:solidFill>
                  <a:srgbClr val="00ACEB"/>
                </a:solidFill>
                <a:latin typeface="Calibri"/>
                <a:cs typeface="Calibri"/>
              </a:rPr>
              <a:t>SKUS</a:t>
            </a:r>
            <a:r>
              <a:rPr sz="2100" spc="-110" dirty="0">
                <a:solidFill>
                  <a:srgbClr val="00ACEB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00ACEB"/>
                </a:solidFill>
                <a:latin typeface="Calibri"/>
                <a:cs typeface="Calibri"/>
              </a:rPr>
              <a:t>IN</a:t>
            </a:r>
            <a:r>
              <a:rPr sz="2100" spc="-65" dirty="0">
                <a:solidFill>
                  <a:srgbClr val="00ACEB"/>
                </a:solidFill>
                <a:latin typeface="Calibri"/>
                <a:cs typeface="Calibri"/>
              </a:rPr>
              <a:t> </a:t>
            </a:r>
            <a:r>
              <a:rPr sz="2100" spc="-25" dirty="0">
                <a:solidFill>
                  <a:srgbClr val="00ACEB"/>
                </a:solidFill>
                <a:latin typeface="Calibri"/>
                <a:cs typeface="Calibri"/>
              </a:rPr>
              <a:t>KSA</a:t>
            </a:r>
            <a:endParaRPr sz="2100">
              <a:latin typeface="Calibri"/>
              <a:cs typeface="Calibri"/>
            </a:endParaRPr>
          </a:p>
          <a:p>
            <a:pPr marL="3791585">
              <a:lnSpc>
                <a:spcPts val="2130"/>
              </a:lnSpc>
              <a:spcBef>
                <a:spcPts val="384"/>
              </a:spcBef>
            </a:pPr>
            <a:r>
              <a:rPr sz="2100" spc="-10" dirty="0">
                <a:solidFill>
                  <a:srgbClr val="00ACEB"/>
                </a:solidFill>
                <a:latin typeface="Calibri"/>
                <a:cs typeface="Calibri"/>
              </a:rPr>
              <a:t>REGISTERED</a:t>
            </a:r>
            <a:endParaRPr sz="2100">
              <a:latin typeface="Calibri"/>
              <a:cs typeface="Calibri"/>
            </a:endParaRPr>
          </a:p>
          <a:p>
            <a:pPr marL="2783840">
              <a:lnSpc>
                <a:spcPts val="3895"/>
              </a:lnSpc>
            </a:pPr>
            <a:r>
              <a:rPr sz="3600" dirty="0">
                <a:solidFill>
                  <a:srgbClr val="211F5F"/>
                </a:solidFill>
                <a:latin typeface="Calibri"/>
                <a:cs typeface="Calibri"/>
              </a:rPr>
              <a:t>120+</a:t>
            </a:r>
            <a:r>
              <a:rPr sz="3600" spc="65" dirty="0">
                <a:solidFill>
                  <a:srgbClr val="211F5F"/>
                </a:solidFill>
                <a:latin typeface="Calibri"/>
                <a:cs typeface="Calibri"/>
              </a:rPr>
              <a:t> </a:t>
            </a:r>
            <a:r>
              <a:rPr sz="3150" spc="-89" baseline="2645" dirty="0">
                <a:solidFill>
                  <a:srgbClr val="00ACEB"/>
                </a:solidFill>
                <a:latin typeface="Calibri"/>
                <a:cs typeface="Calibri"/>
              </a:rPr>
              <a:t>SKUS</a:t>
            </a:r>
            <a:r>
              <a:rPr sz="3150" spc="-270" baseline="2645" dirty="0">
                <a:solidFill>
                  <a:srgbClr val="00ACEB"/>
                </a:solidFill>
                <a:latin typeface="Calibri"/>
                <a:cs typeface="Calibri"/>
              </a:rPr>
              <a:t> </a:t>
            </a:r>
            <a:r>
              <a:rPr sz="3150" baseline="2645" dirty="0">
                <a:solidFill>
                  <a:srgbClr val="00ACEB"/>
                </a:solidFill>
                <a:latin typeface="Calibri"/>
                <a:cs typeface="Calibri"/>
              </a:rPr>
              <a:t>IN</a:t>
            </a:r>
            <a:r>
              <a:rPr sz="3150" spc="-120" baseline="2645" dirty="0">
                <a:solidFill>
                  <a:srgbClr val="00ACEB"/>
                </a:solidFill>
                <a:latin typeface="Calibri"/>
                <a:cs typeface="Calibri"/>
              </a:rPr>
              <a:t> </a:t>
            </a:r>
            <a:r>
              <a:rPr sz="3150" spc="-30" baseline="2645" dirty="0">
                <a:solidFill>
                  <a:srgbClr val="00ACEB"/>
                </a:solidFill>
                <a:latin typeface="Calibri"/>
                <a:cs typeface="Calibri"/>
              </a:rPr>
              <a:t>OTHER</a:t>
            </a:r>
            <a:endParaRPr sz="3150" baseline="2645">
              <a:latin typeface="Calibri"/>
              <a:cs typeface="Calibri"/>
            </a:endParaRPr>
          </a:p>
          <a:p>
            <a:pPr marL="3829685">
              <a:lnSpc>
                <a:spcPts val="2485"/>
              </a:lnSpc>
            </a:pPr>
            <a:r>
              <a:rPr sz="2100" dirty="0">
                <a:solidFill>
                  <a:srgbClr val="00ACEB"/>
                </a:solidFill>
                <a:latin typeface="Calibri"/>
                <a:cs typeface="Calibri"/>
              </a:rPr>
              <a:t>PARTS</a:t>
            </a:r>
            <a:r>
              <a:rPr sz="2100" spc="-75" dirty="0">
                <a:solidFill>
                  <a:srgbClr val="00ACEB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00ACEB"/>
                </a:solidFill>
                <a:latin typeface="Calibri"/>
                <a:cs typeface="Calibri"/>
              </a:rPr>
              <a:t>OF</a:t>
            </a:r>
            <a:r>
              <a:rPr sz="2100" spc="-120" dirty="0">
                <a:solidFill>
                  <a:srgbClr val="00ACEB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00ACEB"/>
                </a:solidFill>
                <a:latin typeface="Calibri"/>
                <a:cs typeface="Calibri"/>
              </a:rPr>
              <a:t>THE</a:t>
            </a:r>
            <a:r>
              <a:rPr sz="2100" spc="-25" dirty="0">
                <a:solidFill>
                  <a:srgbClr val="00ACEB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00ACEB"/>
                </a:solidFill>
                <a:latin typeface="Calibri"/>
                <a:cs typeface="Calibri"/>
              </a:rPr>
              <a:t>REGION</a:t>
            </a:r>
            <a:endParaRPr sz="2100">
              <a:latin typeface="Calibri"/>
              <a:cs typeface="Calibri"/>
            </a:endParaRPr>
          </a:p>
          <a:p>
            <a:pPr marL="78740">
              <a:lnSpc>
                <a:spcPct val="100000"/>
              </a:lnSpc>
              <a:spcBef>
                <a:spcPts val="1305"/>
              </a:spcBef>
            </a:pPr>
            <a:r>
              <a:rPr sz="5400" spc="-30" baseline="-3086" dirty="0">
                <a:solidFill>
                  <a:srgbClr val="211F5F"/>
                </a:solidFill>
                <a:latin typeface="Calibri"/>
                <a:cs typeface="Calibri"/>
              </a:rPr>
              <a:t>15+</a:t>
            </a:r>
            <a:r>
              <a:rPr sz="5400" spc="-525" baseline="-3086" dirty="0">
                <a:solidFill>
                  <a:srgbClr val="211F5F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00ACEB"/>
                </a:solidFill>
                <a:latin typeface="Calibri"/>
                <a:cs typeface="Calibri"/>
              </a:rPr>
              <a:t>EXPORT</a:t>
            </a:r>
            <a:r>
              <a:rPr sz="2100" spc="-85" dirty="0">
                <a:solidFill>
                  <a:srgbClr val="00ACEB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00ACEB"/>
                </a:solidFill>
                <a:latin typeface="Calibri"/>
                <a:cs typeface="Calibri"/>
              </a:rPr>
              <a:t>COUNTRIES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95660" y="884421"/>
            <a:ext cx="687387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211F5F"/>
                </a:solidFill>
              </a:rPr>
              <a:t>ONE</a:t>
            </a:r>
            <a:r>
              <a:rPr spc="-80" dirty="0">
                <a:solidFill>
                  <a:srgbClr val="211F5F"/>
                </a:solidFill>
              </a:rPr>
              <a:t> </a:t>
            </a:r>
            <a:r>
              <a:rPr dirty="0">
                <a:solidFill>
                  <a:srgbClr val="211F5F"/>
                </a:solidFill>
              </a:rPr>
              <a:t>OF</a:t>
            </a:r>
            <a:r>
              <a:rPr spc="-65" dirty="0">
                <a:solidFill>
                  <a:srgbClr val="211F5F"/>
                </a:solidFill>
              </a:rPr>
              <a:t> </a:t>
            </a:r>
            <a:r>
              <a:rPr dirty="0">
                <a:solidFill>
                  <a:srgbClr val="211F5F"/>
                </a:solidFill>
              </a:rPr>
              <a:t>THE</a:t>
            </a:r>
            <a:r>
              <a:rPr spc="-105" dirty="0">
                <a:solidFill>
                  <a:srgbClr val="211F5F"/>
                </a:solidFill>
              </a:rPr>
              <a:t> </a:t>
            </a:r>
            <a:r>
              <a:rPr spc="-10" dirty="0">
                <a:solidFill>
                  <a:srgbClr val="211F5F"/>
                </a:solidFill>
              </a:rPr>
              <a:t>FASTEST</a:t>
            </a:r>
            <a:r>
              <a:rPr spc="-125" dirty="0">
                <a:solidFill>
                  <a:srgbClr val="211F5F"/>
                </a:solidFill>
              </a:rPr>
              <a:t> </a:t>
            </a:r>
            <a:r>
              <a:rPr spc="-10" dirty="0">
                <a:solidFill>
                  <a:srgbClr val="211F5F"/>
                </a:solidFill>
              </a:rPr>
              <a:t>GROWING</a:t>
            </a:r>
            <a:r>
              <a:rPr spc="-114" dirty="0">
                <a:solidFill>
                  <a:srgbClr val="211F5F"/>
                </a:solidFill>
              </a:rPr>
              <a:t> </a:t>
            </a:r>
            <a:r>
              <a:rPr dirty="0">
                <a:solidFill>
                  <a:srgbClr val="211F5F"/>
                </a:solidFill>
              </a:rPr>
              <a:t>PHARMA</a:t>
            </a:r>
            <a:r>
              <a:rPr spc="-55" dirty="0">
                <a:solidFill>
                  <a:srgbClr val="211F5F"/>
                </a:solidFill>
              </a:rPr>
              <a:t> </a:t>
            </a:r>
            <a:r>
              <a:rPr spc="-10" dirty="0">
                <a:solidFill>
                  <a:srgbClr val="211F5F"/>
                </a:solidFill>
              </a:rPr>
              <a:t>COMPANIES</a:t>
            </a:r>
            <a:r>
              <a:rPr spc="-55" dirty="0">
                <a:solidFill>
                  <a:srgbClr val="211F5F"/>
                </a:solidFill>
              </a:rPr>
              <a:t> </a:t>
            </a:r>
            <a:r>
              <a:rPr dirty="0">
                <a:solidFill>
                  <a:srgbClr val="211F5F"/>
                </a:solidFill>
              </a:rPr>
              <a:t>IN</a:t>
            </a:r>
            <a:r>
              <a:rPr spc="-70" dirty="0">
                <a:solidFill>
                  <a:srgbClr val="211F5F"/>
                </a:solidFill>
              </a:rPr>
              <a:t> </a:t>
            </a:r>
            <a:r>
              <a:rPr spc="-20" dirty="0">
                <a:solidFill>
                  <a:srgbClr val="211F5F"/>
                </a:solidFill>
              </a:rPr>
              <a:t>KSA.</a:t>
            </a:r>
          </a:p>
        </p:txBody>
      </p:sp>
      <p:sp>
        <p:nvSpPr>
          <p:cNvPr id="4" name="object 4"/>
          <p:cNvSpPr/>
          <p:nvPr/>
        </p:nvSpPr>
        <p:spPr>
          <a:xfrm>
            <a:off x="0" y="6321564"/>
            <a:ext cx="9750425" cy="95885"/>
          </a:xfrm>
          <a:custGeom>
            <a:avLst/>
            <a:gdLst/>
            <a:ahLst/>
            <a:cxnLst/>
            <a:rect l="l" t="t" r="r" b="b"/>
            <a:pathLst>
              <a:path w="9750425" h="95885">
                <a:moveTo>
                  <a:pt x="9750425" y="0"/>
                </a:moveTo>
                <a:lnTo>
                  <a:pt x="0" y="0"/>
                </a:lnTo>
                <a:lnTo>
                  <a:pt x="0" y="95846"/>
                </a:lnTo>
                <a:lnTo>
                  <a:pt x="9750425" y="95846"/>
                </a:lnTo>
                <a:lnTo>
                  <a:pt x="9750425" y="0"/>
                </a:lnTo>
                <a:close/>
              </a:path>
            </a:pathLst>
          </a:custGeom>
          <a:solidFill>
            <a:srgbClr val="03ACE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3483" y="347472"/>
            <a:ext cx="2086355" cy="25603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2692" y="6013703"/>
            <a:ext cx="294131" cy="24383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63880" y="6018276"/>
            <a:ext cx="286511" cy="23621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26591" y="6013703"/>
            <a:ext cx="286499" cy="237731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295400" y="6013703"/>
            <a:ext cx="286511" cy="237731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655064" y="6016752"/>
            <a:ext cx="280415" cy="231647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025395" y="6027420"/>
            <a:ext cx="280415" cy="230123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388107" y="6027420"/>
            <a:ext cx="280415" cy="230123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750820" y="6018276"/>
            <a:ext cx="280415" cy="231647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108960" y="6021323"/>
            <a:ext cx="278891" cy="230123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459479" y="6013703"/>
            <a:ext cx="286499" cy="236219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3828288" y="6013703"/>
            <a:ext cx="288035" cy="236219"/>
          </a:xfrm>
          <a:prstGeom prst="rect">
            <a:avLst/>
          </a:prstGeom>
        </p:spPr>
      </p:pic>
      <p:grpSp>
        <p:nvGrpSpPr>
          <p:cNvPr id="17" name="object 17"/>
          <p:cNvGrpSpPr/>
          <p:nvPr/>
        </p:nvGrpSpPr>
        <p:grpSpPr>
          <a:xfrm>
            <a:off x="6960107" y="489204"/>
            <a:ext cx="5232400" cy="5699760"/>
            <a:chOff x="6960107" y="489204"/>
            <a:chExt cx="5232400" cy="5699760"/>
          </a:xfrm>
        </p:grpSpPr>
        <p:pic>
          <p:nvPicPr>
            <p:cNvPr id="18" name="object 1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960107" y="489204"/>
              <a:ext cx="5231891" cy="4757927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765792" y="2628899"/>
              <a:ext cx="143254" cy="172211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0062973" y="2781299"/>
              <a:ext cx="143254" cy="172211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0247377" y="2557271"/>
              <a:ext cx="143254" cy="172211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0614660" y="2653283"/>
              <a:ext cx="143242" cy="173735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0198607" y="3022092"/>
              <a:ext cx="1993390" cy="3166871"/>
            </a:xfrm>
            <a:prstGeom prst="rect">
              <a:avLst/>
            </a:prstGeom>
          </p:spPr>
        </p:pic>
      </p:grpSp>
      <p:sp>
        <p:nvSpPr>
          <p:cNvPr id="24" name="object 24"/>
          <p:cNvSpPr txBox="1"/>
          <p:nvPr/>
        </p:nvSpPr>
        <p:spPr>
          <a:xfrm>
            <a:off x="9903965" y="6321041"/>
            <a:ext cx="1516380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z="900" u="sng" spc="-10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17"/>
              </a:rPr>
              <a:t>www.avalonpharmaceutical.com</a:t>
            </a:r>
            <a:endParaRPr sz="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02395" y="0"/>
            <a:ext cx="3334486" cy="246125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5001" rIns="0" bIns="0" rtlCol="0">
            <a:spAutoFit/>
          </a:bodyPr>
          <a:lstStyle/>
          <a:p>
            <a:pPr marL="136525">
              <a:lnSpc>
                <a:spcPct val="100000"/>
              </a:lnSpc>
              <a:spcBef>
                <a:spcPts val="480"/>
              </a:spcBef>
            </a:pPr>
            <a:r>
              <a:rPr sz="2600" dirty="0">
                <a:solidFill>
                  <a:srgbClr val="3D495A"/>
                </a:solidFill>
              </a:rPr>
              <a:t>OUR</a:t>
            </a:r>
            <a:r>
              <a:rPr sz="2600" spc="-15" dirty="0">
                <a:solidFill>
                  <a:srgbClr val="3D495A"/>
                </a:solidFill>
              </a:rPr>
              <a:t> </a:t>
            </a:r>
            <a:r>
              <a:rPr sz="2600" spc="-10" dirty="0">
                <a:solidFill>
                  <a:srgbClr val="3D495A"/>
                </a:solidFill>
              </a:rPr>
              <a:t>OFFICES</a:t>
            </a:r>
            <a:endParaRPr sz="2600"/>
          </a:p>
          <a:p>
            <a:pPr marL="136525">
              <a:lnSpc>
                <a:spcPct val="100000"/>
              </a:lnSpc>
              <a:spcBef>
                <a:spcPts val="250"/>
              </a:spcBef>
            </a:pPr>
            <a:r>
              <a:rPr sz="1700" dirty="0">
                <a:solidFill>
                  <a:srgbClr val="3D495A"/>
                </a:solidFill>
              </a:rPr>
              <a:t>COVERING</a:t>
            </a:r>
            <a:r>
              <a:rPr sz="1700" spc="-50" dirty="0">
                <a:solidFill>
                  <a:srgbClr val="3D495A"/>
                </a:solidFill>
              </a:rPr>
              <a:t> </a:t>
            </a:r>
            <a:r>
              <a:rPr sz="1700" spc="-10" dirty="0">
                <a:solidFill>
                  <a:srgbClr val="3D495A"/>
                </a:solidFill>
              </a:rPr>
              <a:t>MULTI-</a:t>
            </a:r>
            <a:r>
              <a:rPr sz="1700" dirty="0">
                <a:solidFill>
                  <a:srgbClr val="3D495A"/>
                </a:solidFill>
              </a:rPr>
              <a:t>GEOGRAPHIES</a:t>
            </a:r>
            <a:r>
              <a:rPr sz="1700" spc="-40" dirty="0">
                <a:solidFill>
                  <a:srgbClr val="3D495A"/>
                </a:solidFill>
              </a:rPr>
              <a:t> </a:t>
            </a:r>
            <a:r>
              <a:rPr sz="1700" dirty="0">
                <a:solidFill>
                  <a:srgbClr val="3D495A"/>
                </a:solidFill>
              </a:rPr>
              <a:t>IN</a:t>
            </a:r>
            <a:r>
              <a:rPr sz="1700" spc="-40" dirty="0">
                <a:solidFill>
                  <a:srgbClr val="3D495A"/>
                </a:solidFill>
              </a:rPr>
              <a:t> </a:t>
            </a:r>
            <a:r>
              <a:rPr sz="1700" dirty="0">
                <a:solidFill>
                  <a:srgbClr val="3D495A"/>
                </a:solidFill>
              </a:rPr>
              <a:t>MIDDLE</a:t>
            </a:r>
            <a:r>
              <a:rPr sz="1700" spc="-50" dirty="0">
                <a:solidFill>
                  <a:srgbClr val="3D495A"/>
                </a:solidFill>
              </a:rPr>
              <a:t> </a:t>
            </a:r>
            <a:r>
              <a:rPr sz="1700" spc="-20" dirty="0">
                <a:solidFill>
                  <a:srgbClr val="3D495A"/>
                </a:solidFill>
              </a:rPr>
              <a:t>EAST</a:t>
            </a:r>
            <a:endParaRPr sz="1700"/>
          </a:p>
        </p:txBody>
      </p:sp>
      <p:grpSp>
        <p:nvGrpSpPr>
          <p:cNvPr id="4" name="object 4"/>
          <p:cNvGrpSpPr/>
          <p:nvPr/>
        </p:nvGrpSpPr>
        <p:grpSpPr>
          <a:xfrm>
            <a:off x="4046220" y="4076700"/>
            <a:ext cx="2186940" cy="1678305"/>
            <a:chOff x="4046220" y="4076700"/>
            <a:chExt cx="2186940" cy="167830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46220" y="4076700"/>
              <a:ext cx="2186939" cy="167792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38244" y="4268723"/>
              <a:ext cx="1802891" cy="1293875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2271115" y="2544259"/>
            <a:ext cx="1588135" cy="7861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3D495A"/>
                </a:solidFill>
                <a:latin typeface="Calibri"/>
                <a:cs typeface="Calibri"/>
              </a:rPr>
              <a:t>SAUDI</a:t>
            </a:r>
            <a:r>
              <a:rPr sz="1200" b="1" spc="-20" dirty="0">
                <a:solidFill>
                  <a:srgbClr val="3D495A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3D495A"/>
                </a:solidFill>
                <a:latin typeface="Calibri"/>
                <a:cs typeface="Calibri"/>
              </a:rPr>
              <a:t>ARABIA</a:t>
            </a:r>
            <a:r>
              <a:rPr sz="1200" b="1" spc="-30" dirty="0">
                <a:solidFill>
                  <a:srgbClr val="3D495A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3D495A"/>
                </a:solidFill>
                <a:latin typeface="Calibri"/>
                <a:cs typeface="Calibri"/>
              </a:rPr>
              <a:t>–</a:t>
            </a:r>
            <a:r>
              <a:rPr sz="1200" b="1" spc="-20" dirty="0">
                <a:solidFill>
                  <a:srgbClr val="3D495A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2CAAE1"/>
                </a:solidFill>
                <a:latin typeface="Calibri"/>
                <a:cs typeface="Calibri"/>
              </a:rPr>
              <a:t>RIYADH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solidFill>
                  <a:srgbClr val="2CAAE1"/>
                </a:solidFill>
                <a:latin typeface="Calibri"/>
                <a:cs typeface="Calibri"/>
              </a:rPr>
              <a:t>Head</a:t>
            </a:r>
            <a:r>
              <a:rPr sz="1200" b="1" spc="-10" dirty="0">
                <a:solidFill>
                  <a:srgbClr val="2CAAE1"/>
                </a:solidFill>
                <a:latin typeface="Calibri"/>
                <a:cs typeface="Calibri"/>
              </a:rPr>
              <a:t> Quarters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1200" dirty="0">
                <a:solidFill>
                  <a:srgbClr val="3D495A"/>
                </a:solidFill>
                <a:latin typeface="Calibri"/>
                <a:cs typeface="Calibri"/>
              </a:rPr>
              <a:t>King</a:t>
            </a:r>
            <a:r>
              <a:rPr sz="1200" spc="-20" dirty="0">
                <a:solidFill>
                  <a:srgbClr val="3D495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D495A"/>
                </a:solidFill>
                <a:latin typeface="Calibri"/>
                <a:cs typeface="Calibri"/>
              </a:rPr>
              <a:t>Muhammad</a:t>
            </a:r>
            <a:r>
              <a:rPr sz="1200" spc="-40" dirty="0">
                <a:solidFill>
                  <a:srgbClr val="3D495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D495A"/>
                </a:solidFill>
                <a:latin typeface="Calibri"/>
                <a:cs typeface="Calibri"/>
              </a:rPr>
              <a:t>V</a:t>
            </a:r>
            <a:r>
              <a:rPr sz="1200" spc="-10" dirty="0">
                <a:solidFill>
                  <a:srgbClr val="3D495A"/>
                </a:solidFill>
                <a:latin typeface="Calibri"/>
                <a:cs typeface="Calibri"/>
              </a:rPr>
              <a:t> </a:t>
            </a:r>
            <a:r>
              <a:rPr sz="1200" spc="-50" dirty="0">
                <a:solidFill>
                  <a:srgbClr val="3D495A"/>
                </a:solidFill>
                <a:latin typeface="Calibri"/>
                <a:cs typeface="Calibri"/>
              </a:rPr>
              <a:t>–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sz="1200" dirty="0">
                <a:solidFill>
                  <a:srgbClr val="3D495A"/>
                </a:solidFill>
                <a:latin typeface="Calibri"/>
                <a:cs typeface="Calibri"/>
              </a:rPr>
              <a:t>Sulimayya,</a:t>
            </a:r>
            <a:r>
              <a:rPr sz="1200" spc="-35" dirty="0">
                <a:solidFill>
                  <a:srgbClr val="3D495A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3D495A"/>
                </a:solidFill>
                <a:latin typeface="Calibri"/>
                <a:cs typeface="Calibri"/>
              </a:rPr>
              <a:t>Olaya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098794" y="2535115"/>
            <a:ext cx="1572895" cy="612140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sz="1200" b="1" dirty="0">
                <a:solidFill>
                  <a:srgbClr val="3D495A"/>
                </a:solidFill>
                <a:latin typeface="Calibri"/>
                <a:cs typeface="Calibri"/>
              </a:rPr>
              <a:t>SAUDI</a:t>
            </a:r>
            <a:r>
              <a:rPr sz="1200" b="1" spc="-20" dirty="0">
                <a:solidFill>
                  <a:srgbClr val="3D495A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3D495A"/>
                </a:solidFill>
                <a:latin typeface="Calibri"/>
                <a:cs typeface="Calibri"/>
              </a:rPr>
              <a:t>ARABIA</a:t>
            </a:r>
            <a:r>
              <a:rPr sz="1200" b="1" spc="-25" dirty="0">
                <a:solidFill>
                  <a:srgbClr val="3D495A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3D495A"/>
                </a:solidFill>
                <a:latin typeface="Calibri"/>
                <a:cs typeface="Calibri"/>
              </a:rPr>
              <a:t>-</a:t>
            </a:r>
            <a:r>
              <a:rPr sz="1200" b="1" spc="-25" dirty="0">
                <a:solidFill>
                  <a:srgbClr val="3D495A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2CAAE1"/>
                </a:solidFill>
                <a:latin typeface="Calibri"/>
                <a:cs typeface="Calibri"/>
              </a:rPr>
              <a:t>JEDDAH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1200" dirty="0">
                <a:solidFill>
                  <a:srgbClr val="3D495A"/>
                </a:solidFill>
                <a:latin typeface="Calibri"/>
                <a:cs typeface="Calibri"/>
              </a:rPr>
              <a:t>Al Madina</a:t>
            </a:r>
            <a:r>
              <a:rPr sz="1200" spc="-35" dirty="0">
                <a:solidFill>
                  <a:srgbClr val="3D495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D495A"/>
                </a:solidFill>
                <a:latin typeface="Calibri"/>
                <a:cs typeface="Calibri"/>
              </a:rPr>
              <a:t>Al</a:t>
            </a:r>
            <a:r>
              <a:rPr sz="1200" spc="15" dirty="0">
                <a:solidFill>
                  <a:srgbClr val="3D495A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3D495A"/>
                </a:solidFill>
                <a:latin typeface="Calibri"/>
                <a:cs typeface="Calibri"/>
              </a:rPr>
              <a:t>Monawara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sz="1200" dirty="0">
                <a:solidFill>
                  <a:srgbClr val="3D495A"/>
                </a:solidFill>
                <a:latin typeface="Calibri"/>
                <a:cs typeface="Calibri"/>
              </a:rPr>
              <a:t>Fast</a:t>
            </a:r>
            <a:r>
              <a:rPr sz="1200" spc="-15" dirty="0">
                <a:solidFill>
                  <a:srgbClr val="3D495A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3D495A"/>
                </a:solidFill>
                <a:latin typeface="Calibri"/>
                <a:cs typeface="Calibri"/>
              </a:rPr>
              <a:t>Road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919919" y="2544259"/>
            <a:ext cx="1551940" cy="5835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2451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3D495A"/>
                </a:solidFill>
                <a:latin typeface="Calibri"/>
                <a:cs typeface="Calibri"/>
              </a:rPr>
              <a:t>SAUDI</a:t>
            </a:r>
            <a:r>
              <a:rPr sz="1200" b="1" spc="-30" dirty="0">
                <a:solidFill>
                  <a:srgbClr val="3D495A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3D495A"/>
                </a:solidFill>
                <a:latin typeface="Calibri"/>
                <a:cs typeface="Calibri"/>
              </a:rPr>
              <a:t>ARABIA</a:t>
            </a:r>
            <a:r>
              <a:rPr sz="1200" b="1" spc="-35" dirty="0">
                <a:solidFill>
                  <a:srgbClr val="3D495A"/>
                </a:solidFill>
                <a:latin typeface="Calibri"/>
                <a:cs typeface="Calibri"/>
              </a:rPr>
              <a:t> </a:t>
            </a:r>
            <a:r>
              <a:rPr sz="1200" b="1" spc="-50" dirty="0">
                <a:solidFill>
                  <a:srgbClr val="3D495A"/>
                </a:solidFill>
                <a:latin typeface="Calibri"/>
                <a:cs typeface="Calibri"/>
              </a:rPr>
              <a:t>- </a:t>
            </a:r>
            <a:r>
              <a:rPr sz="1200" b="1" spc="-10" dirty="0">
                <a:solidFill>
                  <a:srgbClr val="2CAAE1"/>
                </a:solidFill>
                <a:latin typeface="Calibri"/>
                <a:cs typeface="Calibri"/>
              </a:rPr>
              <a:t>DAMMAM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1200" dirty="0">
                <a:solidFill>
                  <a:srgbClr val="3D495A"/>
                </a:solidFill>
                <a:latin typeface="Calibri"/>
                <a:cs typeface="Calibri"/>
              </a:rPr>
              <a:t>Khalaf</a:t>
            </a:r>
            <a:r>
              <a:rPr sz="1200" spc="-35" dirty="0">
                <a:solidFill>
                  <a:srgbClr val="3D495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D495A"/>
                </a:solidFill>
                <a:latin typeface="Calibri"/>
                <a:cs typeface="Calibri"/>
              </a:rPr>
              <a:t>Bn</a:t>
            </a:r>
            <a:r>
              <a:rPr sz="1200" spc="-20" dirty="0">
                <a:solidFill>
                  <a:srgbClr val="3D495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D495A"/>
                </a:solidFill>
                <a:latin typeface="Calibri"/>
                <a:cs typeface="Calibri"/>
              </a:rPr>
              <a:t>Hesham</a:t>
            </a:r>
            <a:r>
              <a:rPr sz="1200" spc="-10" dirty="0">
                <a:solidFill>
                  <a:srgbClr val="3D495A"/>
                </a:solidFill>
                <a:latin typeface="Calibri"/>
                <a:cs typeface="Calibri"/>
              </a:rPr>
              <a:t> street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273249" y="4711234"/>
            <a:ext cx="1376045" cy="612140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sz="1200" b="1" dirty="0">
                <a:solidFill>
                  <a:srgbClr val="3D495A"/>
                </a:solidFill>
                <a:latin typeface="Calibri"/>
                <a:cs typeface="Calibri"/>
              </a:rPr>
              <a:t>UAE</a:t>
            </a:r>
            <a:r>
              <a:rPr sz="1200" b="1" spc="-10" dirty="0">
                <a:solidFill>
                  <a:srgbClr val="3D495A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3D495A"/>
                </a:solidFill>
                <a:latin typeface="Calibri"/>
                <a:cs typeface="Calibri"/>
              </a:rPr>
              <a:t>-</a:t>
            </a:r>
            <a:r>
              <a:rPr sz="1200" b="1" spc="-15" dirty="0">
                <a:solidFill>
                  <a:srgbClr val="3D495A"/>
                </a:solidFill>
                <a:latin typeface="Calibri"/>
                <a:cs typeface="Calibri"/>
              </a:rPr>
              <a:t> </a:t>
            </a:r>
            <a:r>
              <a:rPr sz="1200" b="1" spc="-20" dirty="0">
                <a:solidFill>
                  <a:srgbClr val="2CAAE1"/>
                </a:solidFill>
                <a:latin typeface="Calibri"/>
                <a:cs typeface="Calibri"/>
              </a:rPr>
              <a:t>DUBAI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1200" dirty="0">
                <a:solidFill>
                  <a:srgbClr val="3D495A"/>
                </a:solidFill>
                <a:latin typeface="Calibri"/>
                <a:cs typeface="Calibri"/>
              </a:rPr>
              <a:t>Platinum</a:t>
            </a:r>
            <a:r>
              <a:rPr sz="1200" spc="-35" dirty="0">
                <a:solidFill>
                  <a:srgbClr val="3D495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D495A"/>
                </a:solidFill>
                <a:latin typeface="Calibri"/>
                <a:cs typeface="Calibri"/>
              </a:rPr>
              <a:t>Park</a:t>
            </a:r>
            <a:r>
              <a:rPr sz="1200" spc="5" dirty="0">
                <a:solidFill>
                  <a:srgbClr val="3D495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D495A"/>
                </a:solidFill>
                <a:latin typeface="Calibri"/>
                <a:cs typeface="Calibri"/>
              </a:rPr>
              <a:t>–</a:t>
            </a:r>
            <a:r>
              <a:rPr sz="1200" spc="-10" dirty="0">
                <a:solidFill>
                  <a:srgbClr val="3D495A"/>
                </a:solidFill>
                <a:latin typeface="Calibri"/>
                <a:cs typeface="Calibri"/>
              </a:rPr>
              <a:t> </a:t>
            </a:r>
            <a:r>
              <a:rPr sz="1200" spc="-25" dirty="0">
                <a:solidFill>
                  <a:srgbClr val="3D495A"/>
                </a:solidFill>
                <a:latin typeface="Calibri"/>
                <a:cs typeface="Calibri"/>
              </a:rPr>
              <a:t>Umm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sz="1200" dirty="0">
                <a:solidFill>
                  <a:srgbClr val="3D495A"/>
                </a:solidFill>
                <a:latin typeface="Calibri"/>
                <a:cs typeface="Calibri"/>
              </a:rPr>
              <a:t>Saqeem</a:t>
            </a:r>
            <a:r>
              <a:rPr sz="1200" spc="-30" dirty="0">
                <a:solidFill>
                  <a:srgbClr val="3D495A"/>
                </a:solidFill>
                <a:latin typeface="Calibri"/>
                <a:cs typeface="Calibri"/>
              </a:rPr>
              <a:t> </a:t>
            </a:r>
            <a:r>
              <a:rPr sz="1200" spc="-25" dirty="0">
                <a:solidFill>
                  <a:srgbClr val="3D495A"/>
                </a:solidFill>
                <a:latin typeface="Calibri"/>
                <a:cs typeface="Calibri"/>
              </a:rPr>
              <a:t>Rd.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140094" y="4720226"/>
            <a:ext cx="1822450" cy="6032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3D495A"/>
                </a:solidFill>
                <a:latin typeface="Calibri"/>
                <a:cs typeface="Calibri"/>
              </a:rPr>
              <a:t>JORDAN</a:t>
            </a:r>
            <a:r>
              <a:rPr sz="1200" b="1" spc="-15" dirty="0">
                <a:solidFill>
                  <a:srgbClr val="3D495A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3D495A"/>
                </a:solidFill>
                <a:latin typeface="Calibri"/>
                <a:cs typeface="Calibri"/>
              </a:rPr>
              <a:t>-</a:t>
            </a:r>
            <a:r>
              <a:rPr sz="1200" b="1" spc="-20" dirty="0">
                <a:solidFill>
                  <a:srgbClr val="3D495A"/>
                </a:solidFill>
                <a:latin typeface="Calibri"/>
                <a:cs typeface="Calibri"/>
              </a:rPr>
              <a:t> </a:t>
            </a:r>
            <a:r>
              <a:rPr sz="1200" b="1" spc="-20" dirty="0">
                <a:solidFill>
                  <a:srgbClr val="2CAAE1"/>
                </a:solidFill>
                <a:latin typeface="Calibri"/>
                <a:cs typeface="Calibri"/>
              </a:rPr>
              <a:t>AMMAN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1200" dirty="0">
                <a:solidFill>
                  <a:srgbClr val="3D495A"/>
                </a:solidFill>
                <a:latin typeface="Calibri"/>
                <a:cs typeface="Calibri"/>
              </a:rPr>
              <a:t>King</a:t>
            </a:r>
            <a:r>
              <a:rPr sz="1200" spc="220" dirty="0">
                <a:solidFill>
                  <a:srgbClr val="3D495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D495A"/>
                </a:solidFill>
                <a:latin typeface="Calibri"/>
                <a:cs typeface="Calibri"/>
              </a:rPr>
              <a:t>Hussein</a:t>
            </a:r>
            <a:r>
              <a:rPr sz="1200" spc="225" dirty="0">
                <a:solidFill>
                  <a:srgbClr val="3D495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D495A"/>
                </a:solidFill>
                <a:latin typeface="Calibri"/>
                <a:cs typeface="Calibri"/>
              </a:rPr>
              <a:t>Business</a:t>
            </a:r>
            <a:r>
              <a:rPr sz="1200" spc="220" dirty="0">
                <a:solidFill>
                  <a:srgbClr val="3D495A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3D495A"/>
                </a:solidFill>
                <a:latin typeface="Calibri"/>
                <a:cs typeface="Calibri"/>
              </a:rPr>
              <a:t>Park,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sz="1200" dirty="0">
                <a:solidFill>
                  <a:srgbClr val="3D495A"/>
                </a:solidFill>
                <a:latin typeface="Calibri"/>
                <a:cs typeface="Calibri"/>
              </a:rPr>
              <a:t>Building,</a:t>
            </a:r>
            <a:r>
              <a:rPr sz="1200" spc="-40" dirty="0">
                <a:solidFill>
                  <a:srgbClr val="3D495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D495A"/>
                </a:solidFill>
                <a:latin typeface="Calibri"/>
                <a:cs typeface="Calibri"/>
              </a:rPr>
              <a:t>King</a:t>
            </a:r>
            <a:r>
              <a:rPr sz="1200" spc="-10" dirty="0">
                <a:solidFill>
                  <a:srgbClr val="3D495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D495A"/>
                </a:solidFill>
                <a:latin typeface="Calibri"/>
                <a:cs typeface="Calibri"/>
              </a:rPr>
              <a:t>Abdullah</a:t>
            </a:r>
            <a:r>
              <a:rPr sz="1200" spc="-40" dirty="0">
                <a:solidFill>
                  <a:srgbClr val="3D495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D495A"/>
                </a:solidFill>
                <a:latin typeface="Calibri"/>
                <a:cs typeface="Calibri"/>
              </a:rPr>
              <a:t>II</a:t>
            </a:r>
            <a:r>
              <a:rPr sz="1200" spc="280" dirty="0">
                <a:solidFill>
                  <a:srgbClr val="3D495A"/>
                </a:solidFill>
                <a:latin typeface="Calibri"/>
                <a:cs typeface="Calibri"/>
              </a:rPr>
              <a:t> </a:t>
            </a:r>
            <a:r>
              <a:rPr sz="1200" spc="-25" dirty="0">
                <a:solidFill>
                  <a:srgbClr val="3D495A"/>
                </a:solidFill>
                <a:latin typeface="Calibri"/>
                <a:cs typeface="Calibri"/>
              </a:rPr>
              <a:t>St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976459" y="4720226"/>
            <a:ext cx="1433830" cy="6032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3D495A"/>
                </a:solidFill>
                <a:latin typeface="Calibri"/>
                <a:cs typeface="Calibri"/>
              </a:rPr>
              <a:t>KUWAIT</a:t>
            </a:r>
            <a:r>
              <a:rPr sz="1200" b="1" spc="-10" dirty="0">
                <a:solidFill>
                  <a:srgbClr val="3D495A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3D495A"/>
                </a:solidFill>
                <a:latin typeface="Calibri"/>
                <a:cs typeface="Calibri"/>
              </a:rPr>
              <a:t>-</a:t>
            </a:r>
            <a:r>
              <a:rPr sz="1200" b="1" spc="-20" dirty="0">
                <a:solidFill>
                  <a:srgbClr val="3D495A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2CAAE1"/>
                </a:solidFill>
                <a:latin typeface="Calibri"/>
                <a:cs typeface="Calibri"/>
              </a:rPr>
              <a:t>KUWAIT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1200" dirty="0">
                <a:solidFill>
                  <a:srgbClr val="3D495A"/>
                </a:solidFill>
                <a:latin typeface="Calibri"/>
                <a:cs typeface="Calibri"/>
              </a:rPr>
              <a:t>Cube</a:t>
            </a:r>
            <a:r>
              <a:rPr sz="1200" spc="-25" dirty="0">
                <a:solidFill>
                  <a:srgbClr val="3D495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D495A"/>
                </a:solidFill>
                <a:latin typeface="Calibri"/>
                <a:cs typeface="Calibri"/>
              </a:rPr>
              <a:t>Mall</a:t>
            </a:r>
            <a:r>
              <a:rPr sz="1200" spc="-10" dirty="0">
                <a:solidFill>
                  <a:srgbClr val="3D495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D495A"/>
                </a:solidFill>
                <a:latin typeface="Calibri"/>
                <a:cs typeface="Calibri"/>
              </a:rPr>
              <a:t>–</a:t>
            </a:r>
            <a:r>
              <a:rPr sz="1200" spc="5" dirty="0">
                <a:solidFill>
                  <a:srgbClr val="3D495A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3D495A"/>
                </a:solidFill>
                <a:latin typeface="Calibri"/>
                <a:cs typeface="Calibri"/>
              </a:rPr>
              <a:t>Sulimanya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sz="1200" dirty="0">
                <a:solidFill>
                  <a:srgbClr val="3D495A"/>
                </a:solidFill>
                <a:latin typeface="Calibri"/>
                <a:cs typeface="Calibri"/>
              </a:rPr>
              <a:t>Taawen</a:t>
            </a:r>
            <a:r>
              <a:rPr sz="1200" spc="-40" dirty="0">
                <a:solidFill>
                  <a:srgbClr val="3D495A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3D495A"/>
                </a:solidFill>
                <a:latin typeface="Calibri"/>
                <a:cs typeface="Calibri"/>
              </a:rPr>
              <a:t>Road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0" y="6321552"/>
            <a:ext cx="9750425" cy="95885"/>
          </a:xfrm>
          <a:custGeom>
            <a:avLst/>
            <a:gdLst/>
            <a:ahLst/>
            <a:cxnLst/>
            <a:rect l="l" t="t" r="r" b="b"/>
            <a:pathLst>
              <a:path w="9750425" h="95885">
                <a:moveTo>
                  <a:pt x="9750044" y="0"/>
                </a:moveTo>
                <a:lnTo>
                  <a:pt x="0" y="0"/>
                </a:lnTo>
                <a:lnTo>
                  <a:pt x="0" y="95504"/>
                </a:lnTo>
                <a:lnTo>
                  <a:pt x="9750044" y="95504"/>
                </a:lnTo>
                <a:lnTo>
                  <a:pt x="9750044" y="0"/>
                </a:lnTo>
                <a:close/>
              </a:path>
            </a:pathLst>
          </a:custGeom>
          <a:solidFill>
            <a:srgbClr val="03AC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0209783" y="6291198"/>
            <a:ext cx="150114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5"/>
              </a:rPr>
              <a:t>www.avalopharmaceuticals.com</a:t>
            </a:r>
            <a:endParaRPr sz="900">
              <a:latin typeface="Calibri"/>
              <a:cs typeface="Calibri"/>
            </a:endParaRPr>
          </a:p>
        </p:txBody>
      </p:sp>
      <p:pic>
        <p:nvPicPr>
          <p:cNvPr id="15" name="object 1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43483" y="347472"/>
            <a:ext cx="2086355" cy="256031"/>
          </a:xfrm>
          <a:prstGeom prst="rect">
            <a:avLst/>
          </a:prstGeom>
        </p:spPr>
      </p:pic>
      <p:grpSp>
        <p:nvGrpSpPr>
          <p:cNvPr id="16" name="object 16"/>
          <p:cNvGrpSpPr/>
          <p:nvPr/>
        </p:nvGrpSpPr>
        <p:grpSpPr>
          <a:xfrm>
            <a:off x="153923" y="1868424"/>
            <a:ext cx="2214880" cy="1687195"/>
            <a:chOff x="153923" y="1868424"/>
            <a:chExt cx="2214880" cy="1687195"/>
          </a:xfrm>
        </p:grpSpPr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3923" y="1868424"/>
              <a:ext cx="2214372" cy="1687067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45947" y="2060447"/>
              <a:ext cx="1830323" cy="1303019"/>
            </a:xfrm>
            <a:prstGeom prst="rect">
              <a:avLst/>
            </a:prstGeom>
          </p:spPr>
        </p:pic>
      </p:grpSp>
      <p:grpSp>
        <p:nvGrpSpPr>
          <p:cNvPr id="19" name="object 19"/>
          <p:cNvGrpSpPr/>
          <p:nvPr/>
        </p:nvGrpSpPr>
        <p:grpSpPr>
          <a:xfrm>
            <a:off x="178320" y="4075176"/>
            <a:ext cx="2188845" cy="1659889"/>
            <a:chOff x="178320" y="4075176"/>
            <a:chExt cx="2188845" cy="1659889"/>
          </a:xfrm>
        </p:grpSpPr>
        <p:pic>
          <p:nvPicPr>
            <p:cNvPr id="20" name="object 2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78320" y="4075176"/>
              <a:ext cx="2188451" cy="1659635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70332" y="4267200"/>
              <a:ext cx="1804415" cy="1275587"/>
            </a:xfrm>
            <a:prstGeom prst="rect">
              <a:avLst/>
            </a:prstGeom>
          </p:spPr>
        </p:pic>
      </p:grpSp>
      <p:grpSp>
        <p:nvGrpSpPr>
          <p:cNvPr id="22" name="object 22"/>
          <p:cNvGrpSpPr/>
          <p:nvPr/>
        </p:nvGrpSpPr>
        <p:grpSpPr>
          <a:xfrm>
            <a:off x="7885176" y="4070603"/>
            <a:ext cx="2176780" cy="1668780"/>
            <a:chOff x="7885176" y="4070603"/>
            <a:chExt cx="2176780" cy="1668780"/>
          </a:xfrm>
        </p:grpSpPr>
        <p:pic>
          <p:nvPicPr>
            <p:cNvPr id="23" name="object 2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885176" y="4070603"/>
              <a:ext cx="2176271" cy="1668779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077200" y="4262627"/>
              <a:ext cx="1792223" cy="1284731"/>
            </a:xfrm>
            <a:prstGeom prst="rect">
              <a:avLst/>
            </a:prstGeom>
          </p:spPr>
        </p:pic>
      </p:grpSp>
      <p:grpSp>
        <p:nvGrpSpPr>
          <p:cNvPr id="25" name="object 25"/>
          <p:cNvGrpSpPr/>
          <p:nvPr/>
        </p:nvGrpSpPr>
        <p:grpSpPr>
          <a:xfrm>
            <a:off x="7853171" y="1880615"/>
            <a:ext cx="2208530" cy="1663064"/>
            <a:chOff x="7853171" y="1880615"/>
            <a:chExt cx="2208530" cy="1663064"/>
          </a:xfrm>
        </p:grpSpPr>
        <p:pic>
          <p:nvPicPr>
            <p:cNvPr id="26" name="object 2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853171" y="1880615"/>
              <a:ext cx="2208275" cy="1662671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045195" y="2072640"/>
              <a:ext cx="1824215" cy="1278635"/>
            </a:xfrm>
            <a:prstGeom prst="rect">
              <a:avLst/>
            </a:prstGeom>
          </p:spPr>
        </p:pic>
      </p:grpSp>
      <p:grpSp>
        <p:nvGrpSpPr>
          <p:cNvPr id="28" name="object 28"/>
          <p:cNvGrpSpPr/>
          <p:nvPr/>
        </p:nvGrpSpPr>
        <p:grpSpPr>
          <a:xfrm>
            <a:off x="4021835" y="1876044"/>
            <a:ext cx="2209800" cy="1671955"/>
            <a:chOff x="4021835" y="1876044"/>
            <a:chExt cx="2209800" cy="1671955"/>
          </a:xfrm>
        </p:grpSpPr>
        <p:pic>
          <p:nvPicPr>
            <p:cNvPr id="29" name="object 2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021835" y="1876044"/>
              <a:ext cx="2209787" cy="1671827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213859" y="2068068"/>
              <a:ext cx="1825751" cy="128777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560055" y="1453261"/>
            <a:ext cx="716280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spc="-25" dirty="0">
                <a:solidFill>
                  <a:srgbClr val="FFFFFF"/>
                </a:solidFill>
              </a:rPr>
              <a:t>VISION</a:t>
            </a:r>
            <a:endParaRPr sz="1900"/>
          </a:p>
        </p:txBody>
      </p:sp>
      <p:sp>
        <p:nvSpPr>
          <p:cNvPr id="4" name="object 4"/>
          <p:cNvSpPr txBox="1"/>
          <p:nvPr/>
        </p:nvSpPr>
        <p:spPr>
          <a:xfrm>
            <a:off x="6547327" y="1861817"/>
            <a:ext cx="4091940" cy="25596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76200" algn="just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Aspiring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leading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health,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beauty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wellness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company</a:t>
            </a:r>
            <a:r>
              <a:rPr sz="14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140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our</a:t>
            </a:r>
            <a:r>
              <a:rPr sz="140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markets,</a:t>
            </a:r>
            <a:r>
              <a:rPr sz="1400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4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determined</a:t>
            </a:r>
            <a:r>
              <a:rPr sz="140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140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leave</a:t>
            </a:r>
            <a:r>
              <a:rPr sz="140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our 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mark</a:t>
            </a:r>
            <a:r>
              <a:rPr sz="1400" spc="-1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sz="14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dynamic, customer</a:t>
            </a:r>
            <a:r>
              <a:rPr sz="1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centered</a:t>
            </a:r>
            <a:r>
              <a:rPr sz="14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organization.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430"/>
              </a:spcBef>
            </a:pPr>
            <a:endParaRPr sz="1400">
              <a:latin typeface="Calibri"/>
              <a:cs typeface="Calibri"/>
            </a:endParaRPr>
          </a:p>
          <a:p>
            <a:pPr marL="38735">
              <a:lnSpc>
                <a:spcPct val="100000"/>
              </a:lnSpc>
            </a:pPr>
            <a:r>
              <a:rPr sz="2100" b="1" spc="-10" dirty="0">
                <a:solidFill>
                  <a:srgbClr val="FFFFFF"/>
                </a:solidFill>
                <a:latin typeface="Calibri"/>
                <a:cs typeface="Calibri"/>
              </a:rPr>
              <a:t>MISSION</a:t>
            </a:r>
            <a:endParaRPr sz="210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  <a:spcBef>
                <a:spcPts val="845"/>
              </a:spcBef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develop,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 manufacture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market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successfully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wide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range</a:t>
            </a:r>
            <a:r>
              <a:rPr sz="1400" spc="3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400" spc="4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60" dirty="0">
                <a:solidFill>
                  <a:srgbClr val="FFFFFF"/>
                </a:solidFill>
                <a:latin typeface="Calibri"/>
                <a:cs typeface="Calibri"/>
              </a:rPr>
              <a:t>high-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quality</a:t>
            </a:r>
            <a:r>
              <a:rPr sz="1400" spc="4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health</a:t>
            </a:r>
            <a:r>
              <a:rPr sz="1400" spc="3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400" spc="4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beauty</a:t>
            </a:r>
            <a:r>
              <a:rPr sz="1400" spc="4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brands</a:t>
            </a:r>
            <a:r>
              <a:rPr sz="1400" spc="4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generic</a:t>
            </a:r>
            <a:r>
              <a:rPr sz="1400" spc="2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prescription</a:t>
            </a:r>
            <a:r>
              <a:rPr sz="1400" spc="2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medicines</a:t>
            </a:r>
            <a:r>
              <a:rPr sz="1400" spc="2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across</a:t>
            </a:r>
            <a:r>
              <a:rPr sz="1400" spc="2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400" spc="2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Kingdom</a:t>
            </a:r>
            <a:r>
              <a:rPr sz="1400" spc="2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Saudi</a:t>
            </a:r>
            <a:r>
              <a:rPr sz="1400" spc="2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Arabia,</a:t>
            </a:r>
            <a:r>
              <a:rPr sz="1400" spc="2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400" spc="25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MENA</a:t>
            </a:r>
            <a:r>
              <a:rPr sz="1400" spc="2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region,</a:t>
            </a:r>
            <a:r>
              <a:rPr sz="1400" spc="2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Eastern</a:t>
            </a:r>
            <a:r>
              <a:rPr sz="1400" spc="25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Europe,</a:t>
            </a:r>
            <a:r>
              <a:rPr sz="1400" spc="2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Asia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Africa.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0" y="0"/>
            <a:ext cx="9750425" cy="6417945"/>
            <a:chOff x="0" y="0"/>
            <a:chExt cx="9750425" cy="6417945"/>
          </a:xfrm>
        </p:grpSpPr>
        <p:sp>
          <p:nvSpPr>
            <p:cNvPr id="6" name="object 6"/>
            <p:cNvSpPr/>
            <p:nvPr/>
          </p:nvSpPr>
          <p:spPr>
            <a:xfrm>
              <a:off x="0" y="6321564"/>
              <a:ext cx="9750425" cy="95885"/>
            </a:xfrm>
            <a:custGeom>
              <a:avLst/>
              <a:gdLst/>
              <a:ahLst/>
              <a:cxnLst/>
              <a:rect l="l" t="t" r="r" b="b"/>
              <a:pathLst>
                <a:path w="9750425" h="95885">
                  <a:moveTo>
                    <a:pt x="9750425" y="0"/>
                  </a:moveTo>
                  <a:lnTo>
                    <a:pt x="0" y="0"/>
                  </a:lnTo>
                  <a:lnTo>
                    <a:pt x="0" y="95846"/>
                  </a:lnTo>
                  <a:lnTo>
                    <a:pt x="9750425" y="95846"/>
                  </a:lnTo>
                  <a:lnTo>
                    <a:pt x="9750425" y="0"/>
                  </a:lnTo>
                  <a:close/>
                </a:path>
              </a:pathLst>
            </a:custGeom>
            <a:solidFill>
              <a:srgbClr val="03AC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4276" y="0"/>
              <a:ext cx="5728715" cy="486308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9580" y="347472"/>
              <a:ext cx="2074163" cy="254507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9903965" y="6321041"/>
            <a:ext cx="1516380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z="900" u="sng" spc="-10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5"/>
              </a:rPr>
              <a:t>www.avalonpharmaceutical.com</a:t>
            </a:r>
            <a:endParaRPr sz="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04476" y="1825752"/>
            <a:ext cx="1441703" cy="124967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36052" y="1825752"/>
            <a:ext cx="1441703" cy="124967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63055" y="1825752"/>
            <a:ext cx="1443227" cy="124967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90059" y="1825752"/>
            <a:ext cx="1443227" cy="124967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17064" y="1825752"/>
            <a:ext cx="1443215" cy="1249679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0" y="6321564"/>
            <a:ext cx="9750425" cy="95885"/>
          </a:xfrm>
          <a:custGeom>
            <a:avLst/>
            <a:gdLst/>
            <a:ahLst/>
            <a:cxnLst/>
            <a:rect l="l" t="t" r="r" b="b"/>
            <a:pathLst>
              <a:path w="9750425" h="95885">
                <a:moveTo>
                  <a:pt x="9750425" y="0"/>
                </a:moveTo>
                <a:lnTo>
                  <a:pt x="0" y="0"/>
                </a:lnTo>
                <a:lnTo>
                  <a:pt x="0" y="95846"/>
                </a:lnTo>
                <a:lnTo>
                  <a:pt x="9750425" y="95846"/>
                </a:lnTo>
                <a:lnTo>
                  <a:pt x="9750425" y="0"/>
                </a:lnTo>
                <a:close/>
              </a:path>
            </a:pathLst>
          </a:custGeom>
          <a:solidFill>
            <a:srgbClr val="03ACEB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3483" y="347472"/>
            <a:ext cx="2086355" cy="256031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93436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211F5F"/>
                </a:solidFill>
              </a:rPr>
              <a:t>OUR</a:t>
            </a:r>
            <a:r>
              <a:rPr spc="-40" dirty="0">
                <a:solidFill>
                  <a:srgbClr val="211F5F"/>
                </a:solidFill>
              </a:rPr>
              <a:t> </a:t>
            </a:r>
            <a:r>
              <a:rPr spc="-10" dirty="0">
                <a:solidFill>
                  <a:srgbClr val="211F5F"/>
                </a:solidFill>
              </a:rPr>
              <a:t>SHARED</a:t>
            </a:r>
            <a:r>
              <a:rPr spc="-105" dirty="0">
                <a:solidFill>
                  <a:srgbClr val="211F5F"/>
                </a:solidFill>
              </a:rPr>
              <a:t> </a:t>
            </a:r>
            <a:r>
              <a:rPr spc="-10" dirty="0">
                <a:solidFill>
                  <a:srgbClr val="211F5F"/>
                </a:solidFill>
              </a:rPr>
              <a:t>VALUES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826749" y="1907107"/>
            <a:ext cx="393700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000" b="0" i="0" u="none" strike="noStrike" kern="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A</a:t>
            </a:r>
            <a:endParaRPr kumimoji="0" sz="5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168297" y="3070218"/>
            <a:ext cx="1703070" cy="2442210"/>
          </a:xfrm>
          <a:prstGeom prst="rect">
            <a:avLst/>
          </a:prstGeom>
        </p:spPr>
        <p:txBody>
          <a:bodyPr vert="horz" wrap="square" lIns="0" tIns="117475" rIns="0" bIns="0" rtlCol="0">
            <a:spAutoFit/>
          </a:bodyPr>
          <a:lstStyle/>
          <a:p>
            <a:pPr marL="0" marR="31750" lvl="0" indent="0" algn="ctr" defTabSz="914400" eaLnBrk="1" fontAlgn="auto" latinLnBrk="0" hangingPunct="1">
              <a:lnSpc>
                <a:spcPct val="100000"/>
              </a:lnSpc>
              <a:spcBef>
                <a:spcPts val="9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100" b="1" i="0" u="none" strike="noStrike" kern="0" cap="none" spc="-10" normalizeH="0" baseline="0" noProof="0" dirty="0">
                <a:ln>
                  <a:noFill/>
                </a:ln>
                <a:solidFill>
                  <a:srgbClr val="211F5F"/>
                </a:solidFill>
                <a:effectLst/>
                <a:uLnTx/>
                <a:uFillTx/>
                <a:latin typeface="Calibri"/>
                <a:cs typeface="Calibri"/>
              </a:rPr>
              <a:t>AMBITIOUS</a:t>
            </a:r>
            <a:endParaRPr kumimoji="0" sz="2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12700" marR="5080" lvl="0" indent="-4445" algn="ctr" defTabSz="914400" eaLnBrk="1" fontAlgn="auto" latinLnBrk="0" hangingPunct="1">
              <a:lnSpc>
                <a:spcPct val="100000"/>
              </a:lnSpc>
              <a:spcBef>
                <a:spcPts val="55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In</a:t>
            </a:r>
            <a:r>
              <a:rPr kumimoji="0" sz="1400" b="0" i="0" u="none" strike="noStrike" kern="0" cap="none" spc="-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4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our</a:t>
            </a:r>
            <a:r>
              <a:rPr kumimoji="0" sz="1400" b="0" i="0" u="none" strike="noStrike" kern="0" cap="none" spc="-10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commitment </a:t>
            </a:r>
            <a:r>
              <a:rPr kumimoji="0" sz="14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towards</a:t>
            </a:r>
            <a:r>
              <a:rPr kumimoji="0" sz="14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achieving </a:t>
            </a:r>
            <a:r>
              <a:rPr kumimoji="0" sz="14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market</a:t>
            </a:r>
            <a:r>
              <a:rPr kumimoji="0" sz="1400" b="0" i="0" u="none" strike="noStrike" kern="0" cap="none" spc="-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4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leadership</a:t>
            </a:r>
            <a:r>
              <a:rPr kumimoji="0" sz="14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4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in</a:t>
            </a:r>
            <a:r>
              <a:rPr kumimoji="0" sz="1400" b="0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the </a:t>
            </a:r>
            <a:r>
              <a:rPr kumimoji="0" sz="14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pharmaceutical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4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industry.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104775" marR="93980" lvl="0" indent="-4445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We</a:t>
            </a:r>
            <a:r>
              <a:rPr kumimoji="0" sz="1400" b="0" i="0" u="none" strike="noStrike" kern="0" cap="none" spc="-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4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aim</a:t>
            </a:r>
            <a:r>
              <a:rPr kumimoji="0" sz="1400" b="0" i="0" u="none" strike="noStrike" kern="0" cap="none" spc="-1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4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to</a:t>
            </a:r>
            <a:r>
              <a:rPr kumimoji="0" sz="1400" b="0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4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uphold</a:t>
            </a:r>
            <a:r>
              <a:rPr kumimoji="0" sz="1400" b="0" i="0" u="none" strike="noStrike" kern="0" cap="none" spc="-114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the </a:t>
            </a:r>
            <a:r>
              <a:rPr kumimoji="0" sz="14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highest</a:t>
            </a:r>
            <a:r>
              <a:rPr kumimoji="0" sz="14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standard </a:t>
            </a:r>
            <a:r>
              <a:rPr kumimoji="0" sz="14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products</a:t>
            </a:r>
            <a:r>
              <a:rPr kumimoji="0" sz="14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4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that </a:t>
            </a:r>
            <a:r>
              <a:rPr kumimoji="0" sz="14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complement</a:t>
            </a:r>
            <a:r>
              <a:rPr kumimoji="0" sz="14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our </a:t>
            </a:r>
            <a:r>
              <a:rPr kumimoji="0" sz="14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dynamic</a:t>
            </a:r>
            <a:r>
              <a:rPr kumimoji="0" sz="14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4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environment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146627" y="3066570"/>
            <a:ext cx="1647189" cy="2255520"/>
          </a:xfrm>
          <a:prstGeom prst="rect">
            <a:avLst/>
          </a:prstGeom>
        </p:spPr>
        <p:txBody>
          <a:bodyPr vert="horz" wrap="square" lIns="0" tIns="133350" rIns="0" bIns="0" rtlCol="0">
            <a:spAutoFit/>
          </a:bodyPr>
          <a:lstStyle/>
          <a:p>
            <a:pPr marL="0" marR="44450" lvl="0" indent="0" algn="ctr" defTabSz="914400" eaLnBrk="1" fontAlgn="auto" latinLnBrk="0" hangingPunct="1">
              <a:lnSpc>
                <a:spcPct val="100000"/>
              </a:lnSpc>
              <a:spcBef>
                <a:spcPts val="10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100" b="1" i="0" u="none" strike="noStrike" kern="0" cap="none" spc="-10" normalizeH="0" baseline="0" noProof="0" dirty="0">
                <a:ln>
                  <a:noFill/>
                </a:ln>
                <a:solidFill>
                  <a:srgbClr val="211F5F"/>
                </a:solidFill>
                <a:effectLst/>
                <a:uLnTx/>
                <a:uFillTx/>
                <a:latin typeface="Calibri"/>
                <a:cs typeface="Calibri"/>
              </a:rPr>
              <a:t>LEARNING</a:t>
            </a:r>
            <a:endParaRPr kumimoji="0" sz="2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12700" marR="5080" lvl="0" indent="0" algn="ctr" defTabSz="91440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Training</a:t>
            </a: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4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and</a:t>
            </a:r>
            <a:r>
              <a:rPr kumimoji="0" sz="14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4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developing </a:t>
            </a:r>
            <a:r>
              <a:rPr kumimoji="0" sz="14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our</a:t>
            </a:r>
            <a:r>
              <a:rPr kumimoji="0" sz="1400" b="0" i="0" u="none" strike="noStrike" kern="0" cap="none" spc="-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4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behavior</a:t>
            </a:r>
            <a:r>
              <a:rPr kumimoji="0" sz="14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and </a:t>
            </a:r>
            <a:r>
              <a:rPr kumimoji="0" sz="14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professional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expertise </a:t>
            </a:r>
            <a:r>
              <a:rPr kumimoji="0" sz="14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everyday</a:t>
            </a:r>
            <a:r>
              <a:rPr kumimoji="0" sz="1400" b="0" i="0" u="none" strike="noStrike" kern="0" cap="none" spc="-1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4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in</a:t>
            </a:r>
            <a:r>
              <a:rPr kumimoji="0" sz="14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4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order</a:t>
            </a:r>
            <a:r>
              <a:rPr kumimoji="0" sz="1400" b="0" i="0" u="none" strike="noStrike" kern="0" cap="none" spc="-1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to </a:t>
            </a:r>
            <a:r>
              <a:rPr kumimoji="0" sz="14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deliver</a:t>
            </a:r>
            <a:r>
              <a:rPr kumimoji="0" sz="1400" b="0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4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best</a:t>
            </a:r>
            <a:r>
              <a:rPr kumimoji="0" sz="14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practices </a:t>
            </a:r>
            <a:r>
              <a:rPr kumimoji="0" sz="14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across</a:t>
            </a:r>
            <a:r>
              <a:rPr kumimoji="0" sz="1400" b="0" i="0" u="none" strike="noStrike" kern="0" cap="none" spc="-1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4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our</a:t>
            </a:r>
            <a:r>
              <a:rPr kumimoji="0" sz="1400" b="0" i="0" u="none" strike="noStrike" kern="0" cap="none" spc="-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organization </a:t>
            </a:r>
            <a:r>
              <a:rPr kumimoji="0" sz="14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and</a:t>
            </a:r>
            <a:r>
              <a:rPr kumimoji="0" sz="1400" b="0" i="0" u="none" strike="noStrike" kern="0" cap="none" spc="-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4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within</a:t>
            </a:r>
            <a:r>
              <a:rPr kumimoji="0" sz="1400" b="0" i="0" u="none" strike="noStrike" kern="0" cap="none" spc="-1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our </a:t>
            </a: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communities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547189" y="1915368"/>
            <a:ext cx="446405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000" b="0" i="0" u="none" strike="noStrike" kern="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O</a:t>
            </a:r>
            <a:endParaRPr kumimoji="0" sz="5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152479" y="3029816"/>
            <a:ext cx="1403350" cy="2289810"/>
          </a:xfrm>
          <a:prstGeom prst="rect">
            <a:avLst/>
          </a:prstGeom>
        </p:spPr>
        <p:txBody>
          <a:bodyPr vert="horz" wrap="square" lIns="0" tIns="153670" rIns="0" bIns="0" rtlCol="0">
            <a:spAutoFit/>
          </a:bodyPr>
          <a:lstStyle/>
          <a:p>
            <a:pPr marL="0" marR="40005" lvl="0" indent="0" algn="ctr" defTabSz="914400" eaLnBrk="1" fontAlgn="auto" latinLnBrk="0" hangingPunct="1">
              <a:lnSpc>
                <a:spcPct val="100000"/>
              </a:lnSpc>
              <a:spcBef>
                <a:spcPts val="12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100" b="1" i="0" u="none" strike="noStrike" kern="0" cap="none" spc="-10" normalizeH="0" baseline="0" noProof="0" dirty="0">
                <a:ln>
                  <a:noFill/>
                </a:ln>
                <a:solidFill>
                  <a:srgbClr val="211F5F"/>
                </a:solidFill>
                <a:effectLst/>
                <a:uLnTx/>
                <a:uFillTx/>
                <a:latin typeface="Calibri"/>
                <a:cs typeface="Calibri"/>
              </a:rPr>
              <a:t>OPTIMISTIC</a:t>
            </a:r>
            <a:endParaRPr kumimoji="0" sz="2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12700" marR="5080" lvl="0" indent="-10160" algn="ctr" defTabSz="91440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Committed</a:t>
            </a: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to </a:t>
            </a:r>
            <a:r>
              <a:rPr kumimoji="0" sz="1400" b="0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attaining</a:t>
            </a:r>
            <a:r>
              <a:rPr kumimoji="0" sz="14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a</a:t>
            </a:r>
            <a:r>
              <a:rPr kumimoji="0" sz="14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positive </a:t>
            </a:r>
            <a:r>
              <a:rPr kumimoji="0" sz="14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future</a:t>
            </a:r>
            <a:r>
              <a:rPr kumimoji="0" sz="14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4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for</a:t>
            </a:r>
            <a:r>
              <a:rPr kumimoji="0" sz="1400" b="0" i="0" u="none" strike="noStrike" kern="0" cap="none" spc="-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our </a:t>
            </a:r>
            <a:r>
              <a:rPr kumimoji="0" sz="14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community,</a:t>
            </a:r>
            <a:r>
              <a:rPr kumimoji="0" sz="14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our </a:t>
            </a:r>
            <a:r>
              <a:rPr kumimoji="0" sz="14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kingdom,</a:t>
            </a:r>
            <a:r>
              <a:rPr kumimoji="0" sz="1400" b="0" i="0" u="none" strike="noStrike" kern="0" cap="none" spc="-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4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and </a:t>
            </a: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the </a:t>
            </a:r>
            <a:r>
              <a:rPr kumimoji="0" sz="14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world,</a:t>
            </a:r>
            <a:r>
              <a:rPr kumimoji="0" sz="1400" b="0" i="0" u="none" strike="noStrike" kern="0" cap="none" spc="-1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4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while</a:t>
            </a:r>
            <a:r>
              <a:rPr kumimoji="0" sz="1400" b="0" i="0" u="none" strike="noStrike" kern="0" cap="none" spc="-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4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seeking </a:t>
            </a:r>
            <a:r>
              <a:rPr kumimoji="0" sz="14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excellence</a:t>
            </a:r>
            <a:r>
              <a:rPr kumimoji="0" sz="14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4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in</a:t>
            </a:r>
            <a:r>
              <a:rPr kumimoji="0" sz="14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health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&amp;</a:t>
            </a:r>
            <a:r>
              <a:rPr kumimoji="0" sz="1400" b="0" i="0" u="none" strike="noStrike" kern="0" cap="none" spc="-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4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wellbeing</a:t>
            </a:r>
            <a:r>
              <a:rPr kumimoji="0" sz="1400" b="0" i="0" u="none" strike="noStrike" kern="0" cap="none" spc="-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4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for</a:t>
            </a:r>
            <a:r>
              <a:rPr kumimoji="0" sz="1400" b="0" i="0" u="none" strike="noStrike" kern="0" cap="none" spc="-10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all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pic>
        <p:nvPicPr>
          <p:cNvPr id="15" name="object 1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8451" y="1825752"/>
            <a:ext cx="1443227" cy="1249679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1108547" y="1909013"/>
            <a:ext cx="393700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000" b="0" i="0" u="none" strike="noStrike" kern="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A</a:t>
            </a:r>
            <a:endParaRPr kumimoji="0" sz="5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903965" y="6321041"/>
            <a:ext cx="1516380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ts val="95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0" i="0" u="sng" strike="noStrike" kern="0" cap="none" spc="-1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4"/>
              </a:rPr>
              <a:t>www.avalonpharmaceutical.com</a:t>
            </a:r>
            <a:endParaRPr kumimoji="0" sz="9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09081" y="3053888"/>
            <a:ext cx="1184910" cy="1405255"/>
          </a:xfrm>
          <a:prstGeom prst="rect">
            <a:avLst/>
          </a:prstGeom>
        </p:spPr>
        <p:txBody>
          <a:bodyPr vert="horz" wrap="square" lIns="0" tIns="135890" rIns="0" bIns="0" rtlCol="0">
            <a:spAutoFit/>
          </a:bodyPr>
          <a:lstStyle/>
          <a:p>
            <a:pPr marL="234950" marR="0" lvl="0" indent="0" defTabSz="914400" eaLnBrk="1" fontAlgn="auto" latinLnBrk="0" hangingPunct="1">
              <a:lnSpc>
                <a:spcPct val="100000"/>
              </a:lnSpc>
              <a:spcBef>
                <a:spcPts val="10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100" b="1" i="0" u="none" strike="noStrike" kern="0" cap="none" spc="-10" normalizeH="0" baseline="0" noProof="0" dirty="0">
                <a:ln>
                  <a:noFill/>
                </a:ln>
                <a:solidFill>
                  <a:srgbClr val="211F5F"/>
                </a:solidFill>
                <a:effectLst/>
                <a:uLnTx/>
                <a:uFillTx/>
                <a:latin typeface="Calibri"/>
                <a:cs typeface="Calibri"/>
              </a:rPr>
              <a:t>AGILE</a:t>
            </a:r>
            <a:endParaRPr kumimoji="0" sz="2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12700" marR="5080" lvl="0" indent="0" algn="just" defTabSz="914400" eaLnBrk="1" fontAlgn="auto" latinLnBrk="0" hangingPunct="1">
              <a:lnSpc>
                <a:spcPct val="100000"/>
              </a:lnSpc>
              <a:spcBef>
                <a:spcPts val="6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Lively,</a:t>
            </a:r>
            <a:r>
              <a:rPr kumimoji="0" sz="1400" b="0" i="0" u="none" strike="noStrike" kern="0" cap="none" spc="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4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quick,</a:t>
            </a:r>
            <a:r>
              <a:rPr kumimoji="0" sz="1400" b="0" i="0" u="none" strike="noStrike" kern="0" cap="none" spc="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and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well</a:t>
            </a:r>
            <a:r>
              <a:rPr kumimoji="0" sz="1400" b="0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4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coordinated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in</a:t>
            </a:r>
            <a:r>
              <a:rPr kumimoji="0" sz="1400" b="0" i="0" u="none" strike="noStrike" kern="0" cap="none" spc="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every</a:t>
            </a:r>
            <a:r>
              <a:rPr kumimoji="0" sz="1400" b="0" i="0" u="none" strike="noStrike" kern="0" cap="none" spc="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area</a:t>
            </a:r>
            <a:r>
              <a:rPr kumimoji="0" sz="1400" b="0" i="0" u="none" strike="noStrike" kern="0" cap="none" spc="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of </a:t>
            </a:r>
            <a:r>
              <a:rPr kumimoji="0" sz="14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our</a:t>
            </a:r>
            <a:r>
              <a:rPr kumimoji="0" sz="1400" b="0" i="0" u="none" strike="noStrike" kern="0" cap="none" spc="-1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operation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0410987" y="1915228"/>
            <a:ext cx="436245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000" b="0" i="0" u="none" strike="noStrike" kern="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N</a:t>
            </a:r>
            <a:endParaRPr kumimoji="0" sz="5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866856" y="3021352"/>
            <a:ext cx="1786889" cy="2324100"/>
          </a:xfrm>
          <a:prstGeom prst="rect">
            <a:avLst/>
          </a:prstGeom>
        </p:spPr>
        <p:txBody>
          <a:bodyPr vert="horz" wrap="square" lIns="0" tIns="174625" rIns="0" bIns="0" rtlCol="0">
            <a:spAutoFit/>
          </a:bodyPr>
          <a:lstStyle/>
          <a:p>
            <a:pPr marL="0" marR="1270" lvl="0" indent="0" algn="ctr" defTabSz="914400" eaLnBrk="1" fontAlgn="auto" latinLnBrk="0" hangingPunct="1">
              <a:lnSpc>
                <a:spcPct val="100000"/>
              </a:lnSpc>
              <a:spcBef>
                <a:spcPts val="13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100" b="1" i="0" u="none" strike="noStrike" kern="0" cap="none" spc="-10" normalizeH="0" baseline="0" noProof="0" dirty="0">
                <a:ln>
                  <a:noFill/>
                </a:ln>
                <a:solidFill>
                  <a:srgbClr val="211F5F"/>
                </a:solidFill>
                <a:effectLst/>
                <a:uLnTx/>
                <a:uFillTx/>
                <a:latin typeface="Calibri"/>
                <a:cs typeface="Calibri"/>
              </a:rPr>
              <a:t>NURTURING</a:t>
            </a:r>
            <a:endParaRPr kumimoji="0" sz="2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12065" marR="5080" lvl="0" indent="-1270" algn="ctr" defTabSz="914400" eaLnBrk="1" fontAlgn="auto" latinLnBrk="0" hangingPunct="1">
              <a:lnSpc>
                <a:spcPct val="100000"/>
              </a:lnSpc>
              <a:spcBef>
                <a:spcPts val="85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Supporting</a:t>
            </a:r>
            <a:r>
              <a:rPr kumimoji="0" sz="1400" b="0" i="0" u="none" strike="noStrike" kern="0" cap="none" spc="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and </a:t>
            </a:r>
            <a:r>
              <a:rPr kumimoji="0" sz="1400" b="0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encouraging</a:t>
            </a:r>
            <a:r>
              <a:rPr kumimoji="0" sz="14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4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one </a:t>
            </a:r>
            <a:r>
              <a:rPr kumimoji="0" sz="14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another, </a:t>
            </a:r>
            <a:r>
              <a:rPr kumimoji="0" sz="14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protecting</a:t>
            </a:r>
            <a:r>
              <a:rPr kumimoji="0" sz="14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4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the</a:t>
            </a:r>
            <a:r>
              <a:rPr kumimoji="0" sz="14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4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health</a:t>
            </a: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and </a:t>
            </a:r>
            <a:r>
              <a:rPr kumimoji="0" sz="14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wellness</a:t>
            </a:r>
            <a:r>
              <a:rPr kumimoji="0" sz="1400" b="0" i="0" u="none" strike="noStrike" kern="0" cap="none" spc="-9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of</a:t>
            </a:r>
            <a:r>
              <a:rPr kumimoji="0" sz="1400" b="0" i="0" u="none" strike="noStrike" kern="0" cap="none" spc="-8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4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our</a:t>
            </a:r>
            <a:r>
              <a:rPr kumimoji="0" sz="1400" b="0" i="0" u="none" strike="noStrike" kern="0" cap="none" spc="-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4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customers </a:t>
            </a:r>
            <a:r>
              <a:rPr kumimoji="0" sz="14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and</a:t>
            </a:r>
            <a:r>
              <a:rPr kumimoji="0" sz="1400" b="0" i="0" u="none" strike="noStrike" kern="0" cap="none" spc="-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4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patients,</a:t>
            </a:r>
            <a:r>
              <a:rPr kumimoji="0" sz="14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4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while </a:t>
            </a:r>
            <a:r>
              <a:rPr kumimoji="0" sz="14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nourishing</a:t>
            </a:r>
            <a:r>
              <a:rPr kumimoji="0" sz="1400" b="0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4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the</a:t>
            </a:r>
            <a:r>
              <a:rPr kumimoji="0" sz="14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4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ever- </a:t>
            </a:r>
            <a:r>
              <a:rPr kumimoji="0" sz="14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changing</a:t>
            </a:r>
            <a:r>
              <a:rPr kumimoji="0" sz="14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4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needs</a:t>
            </a:r>
            <a:r>
              <a:rPr kumimoji="0" sz="14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of</a:t>
            </a:r>
            <a:r>
              <a:rPr kumimoji="0" sz="1400" b="0" i="0" u="none" strike="noStrike" kern="0" cap="none" spc="-1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our </a:t>
            </a:r>
            <a:r>
              <a:rPr kumimoji="0" sz="1400" b="0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stakeholders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4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and</a:t>
            </a:r>
            <a:r>
              <a:rPr kumimoji="0" sz="14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markets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308373" y="1965572"/>
            <a:ext cx="1623695" cy="27000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890" marR="0" lvl="0" indent="0" algn="ctr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000" b="0" i="0" u="none" strike="noStrike" kern="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V</a:t>
            </a:r>
            <a:endParaRPr kumimoji="0" sz="5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54610" marR="0" lvl="0" indent="0" algn="ctr" defTabSz="914400" eaLnBrk="1" fontAlgn="auto" latinLnBrk="0" hangingPunct="1">
              <a:lnSpc>
                <a:spcPct val="100000"/>
              </a:lnSpc>
              <a:spcBef>
                <a:spcPts val="357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100" b="1" i="0" u="none" strike="noStrike" kern="0" cap="none" spc="-10" normalizeH="0" baseline="0" noProof="0" dirty="0">
                <a:ln>
                  <a:noFill/>
                </a:ln>
                <a:solidFill>
                  <a:srgbClr val="211F5F"/>
                </a:solidFill>
                <a:effectLst/>
                <a:uLnTx/>
                <a:uFillTx/>
                <a:latin typeface="Calibri"/>
                <a:cs typeface="Calibri"/>
              </a:rPr>
              <a:t>VALUING</a:t>
            </a:r>
            <a:endParaRPr kumimoji="0" sz="2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12700" marR="5080" lvl="0" indent="1905" algn="ctr" defTabSz="914400" eaLnBrk="1" fontAlgn="auto" latinLnBrk="0" hangingPunct="1">
              <a:lnSpc>
                <a:spcPct val="100000"/>
              </a:lnSpc>
              <a:spcBef>
                <a:spcPts val="5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Appreciative</a:t>
            </a:r>
            <a:r>
              <a:rPr kumimoji="0" sz="1400" b="0" i="0" u="none" strike="noStrike" kern="0" cap="none" spc="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and </a:t>
            </a:r>
            <a:r>
              <a:rPr kumimoji="0" sz="14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protective </a:t>
            </a: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of</a:t>
            </a:r>
            <a:r>
              <a:rPr kumimoji="0" sz="1400" b="0" i="0" u="none" strike="noStrike" kern="0" cap="none" spc="-8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4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the</a:t>
            </a:r>
            <a:r>
              <a:rPr kumimoji="0" sz="14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4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trust </a:t>
            </a:r>
            <a:r>
              <a:rPr kumimoji="0" sz="14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that </a:t>
            </a:r>
            <a:r>
              <a:rPr kumimoji="0" sz="14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our</a:t>
            </a:r>
            <a:r>
              <a:rPr kumimoji="0" sz="1400" b="0" i="0" u="none" strike="noStrike" kern="0" cap="none" spc="-9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customers, </a:t>
            </a:r>
            <a:r>
              <a:rPr kumimoji="0" sz="14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stakeholders,</a:t>
            </a:r>
            <a:r>
              <a:rPr kumimoji="0" sz="1400" b="0" i="0" u="none" strike="noStrike" kern="0" cap="none" spc="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and </a:t>
            </a:r>
            <a:r>
              <a:rPr kumimoji="0" sz="14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authorities</a:t>
            </a:r>
            <a:r>
              <a:rPr kumimoji="0" sz="14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4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extend</a:t>
            </a: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4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to</a:t>
            </a:r>
            <a:r>
              <a:rPr kumimoji="0" sz="1400" b="0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us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753304" y="1907107"/>
            <a:ext cx="292735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000" b="0" i="0" u="none" strike="noStrike" kern="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L</a:t>
            </a:r>
            <a:endParaRPr kumimoji="0" sz="5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321564"/>
            <a:ext cx="9750425" cy="95885"/>
          </a:xfrm>
          <a:custGeom>
            <a:avLst/>
            <a:gdLst/>
            <a:ahLst/>
            <a:cxnLst/>
            <a:rect l="l" t="t" r="r" b="b"/>
            <a:pathLst>
              <a:path w="9750425" h="95885">
                <a:moveTo>
                  <a:pt x="9750425" y="0"/>
                </a:moveTo>
                <a:lnTo>
                  <a:pt x="0" y="0"/>
                </a:lnTo>
                <a:lnTo>
                  <a:pt x="0" y="95846"/>
                </a:lnTo>
                <a:lnTo>
                  <a:pt x="9750425" y="95846"/>
                </a:lnTo>
                <a:lnTo>
                  <a:pt x="9750425" y="0"/>
                </a:lnTo>
                <a:close/>
              </a:path>
            </a:pathLst>
          </a:custGeom>
          <a:solidFill>
            <a:srgbClr val="03ACEB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3483" y="347472"/>
            <a:ext cx="2086355" cy="256031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93436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solidFill>
                  <a:srgbClr val="211F5F"/>
                </a:solidFill>
              </a:rPr>
              <a:t>AVALON’S</a:t>
            </a:r>
            <a:r>
              <a:rPr spc="-85" dirty="0">
                <a:solidFill>
                  <a:srgbClr val="211F5F"/>
                </a:solidFill>
              </a:rPr>
              <a:t> </a:t>
            </a:r>
            <a:r>
              <a:rPr spc="-10" dirty="0">
                <a:solidFill>
                  <a:srgbClr val="211F5F"/>
                </a:solidFill>
              </a:rPr>
              <a:t>GOVERNANCE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96037" y="1875180"/>
            <a:ext cx="3328670" cy="880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lvl="0" indent="0" algn="just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Well</a:t>
            </a:r>
            <a:r>
              <a:rPr kumimoji="0" sz="14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governed</a:t>
            </a:r>
            <a:r>
              <a:rPr kumimoji="0" sz="14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to</a:t>
            </a:r>
            <a:r>
              <a:rPr kumimoji="0" sz="14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excel</a:t>
            </a: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with</a:t>
            </a:r>
            <a:r>
              <a:rPr kumimoji="0" sz="14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a</a:t>
            </a: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comprehensive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corporate</a:t>
            </a:r>
            <a:r>
              <a:rPr kumimoji="0" sz="1400" b="0" i="0" u="none" strike="noStrike" kern="0" cap="none" spc="1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governance</a:t>
            </a:r>
            <a:r>
              <a:rPr kumimoji="0" sz="1400" b="0" i="0" u="none" strike="noStrike" kern="0" cap="none" spc="1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structure</a:t>
            </a:r>
            <a:r>
              <a:rPr kumimoji="0" sz="1400" b="0" i="0" u="none" strike="noStrike" kern="0" cap="none" spc="1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that</a:t>
            </a:r>
            <a:r>
              <a:rPr kumimoji="0" sz="1400" b="0" i="0" u="none" strike="noStrike" kern="0" cap="none" spc="1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shapes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who</a:t>
            </a:r>
            <a:r>
              <a:rPr kumimoji="0" sz="1400" b="0" i="0" u="none" strike="noStrike" kern="0" cap="none" spc="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we</a:t>
            </a:r>
            <a:r>
              <a:rPr kumimoji="0" sz="14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are, what</a:t>
            </a:r>
            <a:r>
              <a:rPr kumimoji="0" sz="14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we represent,</a:t>
            </a:r>
            <a:r>
              <a:rPr kumimoji="0" sz="1400" b="0" i="0" u="none" strike="noStrike" kern="0" cap="none" spc="114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and</a:t>
            </a:r>
            <a:r>
              <a:rPr kumimoji="0" sz="14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how</a:t>
            </a:r>
            <a:r>
              <a:rPr kumimoji="0" sz="14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we </a:t>
            </a:r>
            <a:r>
              <a:rPr kumimoji="0" sz="14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are</a:t>
            </a:r>
            <a:r>
              <a:rPr kumimoji="0" sz="1400" b="0" i="0" u="none" strike="noStrike" kern="0" cap="none" spc="-8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seen</a:t>
            </a:r>
            <a:r>
              <a:rPr kumimoji="0" sz="1400" b="0" i="0" u="none" strike="noStrike" kern="0" cap="none" spc="-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by</a:t>
            </a:r>
            <a:r>
              <a:rPr kumimoji="0" sz="14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the</a:t>
            </a:r>
            <a:r>
              <a:rPr kumimoji="0" sz="14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world.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01921" y="3007079"/>
            <a:ext cx="3341370" cy="1093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lvl="0" indent="0" algn="just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A</a:t>
            </a:r>
            <a:r>
              <a:rPr kumimoji="0" sz="1400" b="0" i="0" u="none" strike="noStrike" kern="0" cap="none" spc="3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governance</a:t>
            </a:r>
            <a:r>
              <a:rPr kumimoji="0" sz="1400" b="0" i="0" u="none" strike="noStrike" kern="0" cap="none" spc="3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structure</a:t>
            </a:r>
            <a:r>
              <a:rPr kumimoji="0" sz="1400" b="0" i="0" u="none" strike="noStrike" kern="0" cap="none" spc="3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that</a:t>
            </a:r>
            <a:r>
              <a:rPr kumimoji="0" sz="1400" b="0" i="0" u="none" strike="noStrike" kern="0" cap="none" spc="3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enables</a:t>
            </a:r>
            <a:r>
              <a:rPr kumimoji="0" sz="1400" b="0" i="0" u="none" strike="noStrike" kern="0" cap="none" spc="3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us</a:t>
            </a:r>
            <a:r>
              <a:rPr kumimoji="0" sz="1400" b="0" i="0" u="none" strike="noStrike" kern="0" cap="none" spc="3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to </a:t>
            </a: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focus</a:t>
            </a:r>
            <a:r>
              <a:rPr kumimoji="0" sz="14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on</a:t>
            </a:r>
            <a:r>
              <a:rPr kumimoji="0" sz="14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fulfilling</a:t>
            </a:r>
            <a:r>
              <a:rPr kumimoji="0" sz="14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our</a:t>
            </a:r>
            <a:r>
              <a:rPr kumimoji="0" sz="14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goals,</a:t>
            </a:r>
            <a:r>
              <a:rPr kumimoji="0" sz="14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and</a:t>
            </a:r>
            <a:r>
              <a:rPr kumimoji="0" sz="14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above</a:t>
            </a:r>
            <a:r>
              <a:rPr kumimoji="0" sz="14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all</a:t>
            </a: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4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help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us</a:t>
            </a:r>
            <a:r>
              <a:rPr kumimoji="0" sz="1400" b="0" i="0" u="none" strike="noStrike" kern="0" cap="none" spc="3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focus</a:t>
            </a:r>
            <a:r>
              <a:rPr kumimoji="0" sz="1400" b="0" i="0" u="none" strike="noStrike" kern="0" cap="none" spc="3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on</a:t>
            </a:r>
            <a:r>
              <a:rPr kumimoji="0" sz="1400" b="0" i="0" u="none" strike="noStrike" kern="0" cap="none" spc="3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serving</a:t>
            </a:r>
            <a:r>
              <a:rPr kumimoji="0" sz="1400" b="0" i="0" u="none" strike="noStrike" kern="0" cap="none" spc="3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our</a:t>
            </a:r>
            <a:r>
              <a:rPr kumimoji="0" sz="1400" b="0" i="0" u="none" strike="noStrike" kern="0" cap="none" spc="3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customers’</a:t>
            </a:r>
            <a:r>
              <a:rPr kumimoji="0" sz="1400" b="0" i="0" u="none" strike="noStrike" kern="0" cap="none" spc="3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needs;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while</a:t>
            </a:r>
            <a:r>
              <a:rPr kumimoji="0" sz="1400" b="0" i="0" u="none" strike="noStrike" kern="0" cap="none" spc="2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balancing</a:t>
            </a:r>
            <a:r>
              <a:rPr kumimoji="0" sz="1400" b="0" i="0" u="none" strike="noStrike" kern="0" cap="none" spc="229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the</a:t>
            </a:r>
            <a:r>
              <a:rPr kumimoji="0" sz="1400" b="0" i="0" u="none" strike="noStrike" kern="0" cap="none" spc="229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interest</a:t>
            </a:r>
            <a:r>
              <a:rPr kumimoji="0" sz="1400" b="0" i="0" u="none" strike="noStrike" kern="0" cap="none" spc="2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of</a:t>
            </a:r>
            <a:r>
              <a:rPr kumimoji="0" sz="1400" b="0" i="0" u="none" strike="noStrike" kern="0" cap="none" spc="229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all</a:t>
            </a:r>
            <a:r>
              <a:rPr kumimoji="0" sz="1400" b="0" i="0" u="none" strike="noStrike" kern="0" cap="none" spc="2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 </a:t>
            </a: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our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stakeholders</a:t>
            </a:r>
            <a:r>
              <a:rPr kumimoji="0" sz="1400" b="0" i="0" u="none" strike="noStrike" kern="0" cap="none" spc="1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and</a:t>
            </a:r>
            <a:r>
              <a:rPr kumimoji="0" sz="1400" b="0" i="0" u="none" strike="noStrike" kern="0" cap="none" spc="1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guiding</a:t>
            </a:r>
            <a:r>
              <a:rPr kumimoji="0" sz="1400" b="0" i="0" u="none" strike="noStrike" kern="0" cap="none" spc="1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our</a:t>
            </a:r>
            <a:r>
              <a:rPr kumimoji="0" sz="1400" b="0" i="0" u="none" strike="noStrike" kern="0" cap="none" spc="1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actions</a:t>
            </a:r>
            <a:r>
              <a:rPr kumimoji="0" sz="1400" b="0" i="0" u="none" strike="noStrike" kern="0" cap="none" spc="1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 </a:t>
            </a: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to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02277" y="4073896"/>
            <a:ext cx="3289935" cy="453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ensure</a:t>
            </a:r>
            <a:r>
              <a:rPr kumimoji="0" sz="1400" b="0" i="0" u="none" strike="noStrike" kern="0" cap="none" spc="254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we</a:t>
            </a:r>
            <a:r>
              <a:rPr kumimoji="0" sz="1400" b="0" i="0" u="none" strike="noStrike" kern="0" cap="none" spc="2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uphold</a:t>
            </a:r>
            <a:r>
              <a:rPr kumimoji="0" sz="1400" b="0" i="0" u="none" strike="noStrike" kern="0" cap="none" spc="28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the</a:t>
            </a:r>
            <a:r>
              <a:rPr kumimoji="0" sz="1400" b="0" i="0" u="none" strike="noStrike" kern="0" cap="none" spc="2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highest</a:t>
            </a:r>
            <a:r>
              <a:rPr kumimoji="0" sz="1400" b="0" i="0" u="none" strike="noStrike" kern="0" cap="none" spc="2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professional business</a:t>
            </a:r>
            <a:r>
              <a:rPr kumimoji="0" sz="1400" b="0" i="0" u="none" strike="noStrike" kern="0" cap="none" spc="-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standards.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10811" y="1228344"/>
            <a:ext cx="7383779" cy="4258055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5969124" y="2053156"/>
            <a:ext cx="136842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TRANSPERANCY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903965" y="6321041"/>
            <a:ext cx="1516380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ts val="95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0" i="0" u="sng" strike="noStrike" kern="0" cap="none" spc="-1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4"/>
              </a:rPr>
              <a:t>www.avalonpharmaceutical.com</a:t>
            </a:r>
            <a:endParaRPr kumimoji="0" sz="9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398845" y="1845802"/>
            <a:ext cx="126174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lvl="0" indent="46609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RISK </a:t>
            </a:r>
            <a:r>
              <a:rPr kumimoji="0" sz="1600" b="1" i="0" u="none" strike="noStrike" kern="0" cap="none" spc="-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MANAGEMENT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717958" y="4189124"/>
            <a:ext cx="133985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RESPONSIBILITY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489772" y="4189124"/>
            <a:ext cx="8229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FAIRNESS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656954" y="4189124"/>
            <a:ext cx="14846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ACCOUNTABILITY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5740" y="1854959"/>
            <a:ext cx="5209540" cy="16891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765">
              <a:lnSpc>
                <a:spcPts val="1910"/>
              </a:lnSpc>
              <a:spcBef>
                <a:spcPts val="95"/>
              </a:spcBef>
            </a:pPr>
            <a:r>
              <a:rPr sz="1600" b="1" spc="-30" dirty="0">
                <a:solidFill>
                  <a:srgbClr val="00ACEB"/>
                </a:solidFill>
                <a:latin typeface="Calibri"/>
                <a:cs typeface="Calibri"/>
              </a:rPr>
              <a:t>Avalon</a:t>
            </a:r>
            <a:r>
              <a:rPr sz="1600" b="1" spc="-190" dirty="0">
                <a:solidFill>
                  <a:srgbClr val="00ACEB"/>
                </a:solidFill>
                <a:latin typeface="Calibri"/>
                <a:cs typeface="Calibri"/>
              </a:rPr>
              <a:t> </a:t>
            </a:r>
            <a:r>
              <a:rPr sz="1600" b="1" spc="-25" dirty="0">
                <a:solidFill>
                  <a:srgbClr val="00ACEB"/>
                </a:solidFill>
                <a:latin typeface="Calibri"/>
                <a:cs typeface="Calibri"/>
              </a:rPr>
              <a:t>Pharma</a:t>
            </a:r>
            <a:r>
              <a:rPr sz="1600" b="1" spc="-10" dirty="0">
                <a:solidFill>
                  <a:srgbClr val="00ACEB"/>
                </a:solidFill>
                <a:latin typeface="Calibri"/>
                <a:cs typeface="Calibri"/>
              </a:rPr>
              <a:t> </a:t>
            </a:r>
            <a:r>
              <a:rPr sz="1600" b="1" spc="-50" dirty="0">
                <a:solidFill>
                  <a:srgbClr val="00ACEB"/>
                </a:solidFill>
                <a:latin typeface="Calibri"/>
                <a:cs typeface="Calibri"/>
              </a:rPr>
              <a:t>1</a:t>
            </a:r>
            <a:endParaRPr sz="1600" dirty="0">
              <a:latin typeface="Calibri"/>
              <a:cs typeface="Calibri"/>
            </a:endParaRPr>
          </a:p>
          <a:p>
            <a:pPr marL="38735" marR="835025" indent="-635">
              <a:lnSpc>
                <a:spcPts val="1689"/>
              </a:lnSpc>
              <a:spcBef>
                <a:spcPts val="40"/>
              </a:spcBef>
            </a:pPr>
            <a:r>
              <a:rPr sz="1400" spc="-25" dirty="0">
                <a:latin typeface="Calibri"/>
                <a:cs typeface="Calibri"/>
              </a:rPr>
              <a:t>Manufactures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pharmaceutical</a:t>
            </a:r>
            <a:r>
              <a:rPr sz="1400" spc="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tablets, </a:t>
            </a:r>
            <a:r>
              <a:rPr sz="1400" spc="-30" dirty="0">
                <a:latin typeface="Calibri"/>
                <a:cs typeface="Calibri"/>
              </a:rPr>
              <a:t>capsules,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nasal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sprays, </a:t>
            </a:r>
            <a:r>
              <a:rPr sz="1400" spc="-35" dirty="0">
                <a:latin typeface="Calibri"/>
                <a:cs typeface="Calibri"/>
              </a:rPr>
              <a:t>creams,</a:t>
            </a:r>
            <a:r>
              <a:rPr sz="1400" spc="-70" dirty="0">
                <a:latin typeface="Calibri"/>
                <a:cs typeface="Calibri"/>
              </a:rPr>
              <a:t> </a:t>
            </a:r>
            <a:r>
              <a:rPr sz="1400" spc="-30" dirty="0">
                <a:latin typeface="Calibri"/>
                <a:cs typeface="Calibri"/>
              </a:rPr>
              <a:t>lotions,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topical</a:t>
            </a:r>
            <a:r>
              <a:rPr sz="1400" spc="50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solutions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and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spc="-30" dirty="0">
                <a:latin typeface="Calibri"/>
                <a:cs typeface="Calibri"/>
              </a:rPr>
              <a:t>cosmetic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products.</a:t>
            </a:r>
            <a:endParaRPr sz="1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85"/>
              </a:spcBef>
            </a:pPr>
            <a:r>
              <a:rPr sz="1600" b="1" spc="-30" dirty="0">
                <a:solidFill>
                  <a:srgbClr val="00ACEB"/>
                </a:solidFill>
                <a:latin typeface="Calibri"/>
                <a:cs typeface="Calibri"/>
              </a:rPr>
              <a:t>Avalon</a:t>
            </a:r>
            <a:r>
              <a:rPr sz="1600" b="1" spc="-190" dirty="0">
                <a:solidFill>
                  <a:srgbClr val="00ACEB"/>
                </a:solidFill>
                <a:latin typeface="Calibri"/>
                <a:cs typeface="Calibri"/>
              </a:rPr>
              <a:t> </a:t>
            </a:r>
            <a:r>
              <a:rPr sz="1600" b="1" spc="-25" dirty="0">
                <a:solidFill>
                  <a:srgbClr val="00ACEB"/>
                </a:solidFill>
                <a:latin typeface="Calibri"/>
                <a:cs typeface="Calibri"/>
              </a:rPr>
              <a:t>Pharma</a:t>
            </a:r>
            <a:r>
              <a:rPr sz="1600" b="1" spc="-10" dirty="0">
                <a:solidFill>
                  <a:srgbClr val="00ACEB"/>
                </a:solidFill>
                <a:latin typeface="Calibri"/>
                <a:cs typeface="Calibri"/>
              </a:rPr>
              <a:t> </a:t>
            </a:r>
            <a:r>
              <a:rPr sz="1600" b="1" spc="-50" dirty="0">
                <a:solidFill>
                  <a:srgbClr val="00ACEB"/>
                </a:solidFill>
                <a:latin typeface="Calibri"/>
                <a:cs typeface="Calibri"/>
              </a:rPr>
              <a:t>2</a:t>
            </a:r>
            <a:endParaRPr sz="1600" dirty="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25"/>
              </a:spcBef>
            </a:pPr>
            <a:r>
              <a:rPr sz="1400" spc="-20" dirty="0">
                <a:latin typeface="Calibri"/>
                <a:cs typeface="Calibri"/>
              </a:rPr>
              <a:t>Fully</a:t>
            </a:r>
            <a:r>
              <a:rPr sz="1400" spc="-10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equipped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with</a:t>
            </a:r>
            <a:r>
              <a:rPr sz="1400" spc="-7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an</a:t>
            </a:r>
            <a:r>
              <a:rPr sz="1400" spc="-6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R&amp;D</a:t>
            </a:r>
            <a:r>
              <a:rPr sz="1400" spc="-1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center, a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spc="-30" dirty="0">
                <a:latin typeface="Calibri"/>
                <a:cs typeface="Calibri"/>
              </a:rPr>
              <a:t>complete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analytical</a:t>
            </a:r>
            <a:endParaRPr sz="1400" dirty="0">
              <a:latin typeface="Calibri"/>
              <a:cs typeface="Calibri"/>
            </a:endParaRPr>
          </a:p>
          <a:p>
            <a:pPr marL="12700" marR="5080" indent="25400">
              <a:lnSpc>
                <a:spcPct val="100000"/>
              </a:lnSpc>
            </a:pPr>
            <a:r>
              <a:rPr sz="1400" spc="-10" dirty="0">
                <a:latin typeface="Calibri"/>
                <a:cs typeface="Calibri"/>
              </a:rPr>
              <a:t>development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30" dirty="0">
                <a:latin typeface="Calibri"/>
                <a:cs typeface="Calibri"/>
              </a:rPr>
              <a:t>laboratory.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An</a:t>
            </a:r>
            <a:r>
              <a:rPr sz="1400" spc="-7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advanced</a:t>
            </a:r>
            <a:r>
              <a:rPr sz="1400" spc="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large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scale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oral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solid</a:t>
            </a:r>
            <a:r>
              <a:rPr sz="1400" spc="-85" dirty="0">
                <a:latin typeface="Calibri"/>
                <a:cs typeface="Calibri"/>
              </a:rPr>
              <a:t> </a:t>
            </a:r>
            <a:r>
              <a:rPr sz="1400" spc="-40" dirty="0">
                <a:latin typeface="Calibri"/>
                <a:cs typeface="Calibri"/>
              </a:rPr>
              <a:t>forms,</a:t>
            </a:r>
            <a:r>
              <a:rPr sz="1400" spc="-14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cream </a:t>
            </a:r>
            <a:r>
              <a:rPr sz="1400" spc="-20" dirty="0">
                <a:latin typeface="Calibri"/>
                <a:cs typeface="Calibri"/>
              </a:rPr>
              <a:t>and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topical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liquid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manufacturing</a:t>
            </a:r>
            <a:r>
              <a:rPr sz="1400" spc="3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facility.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06738" y="3647564"/>
            <a:ext cx="5202555" cy="9105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765">
              <a:lnSpc>
                <a:spcPct val="100000"/>
              </a:lnSpc>
              <a:spcBef>
                <a:spcPts val="95"/>
              </a:spcBef>
            </a:pPr>
            <a:r>
              <a:rPr sz="1600" b="1" spc="-30" dirty="0">
                <a:solidFill>
                  <a:srgbClr val="00ACEB"/>
                </a:solidFill>
                <a:latin typeface="Calibri"/>
                <a:cs typeface="Calibri"/>
              </a:rPr>
              <a:t>Avalon</a:t>
            </a:r>
            <a:r>
              <a:rPr sz="1600" b="1" spc="-190" dirty="0">
                <a:solidFill>
                  <a:srgbClr val="00ACEB"/>
                </a:solidFill>
                <a:latin typeface="Calibri"/>
                <a:cs typeface="Calibri"/>
              </a:rPr>
              <a:t> </a:t>
            </a:r>
            <a:r>
              <a:rPr sz="1600" b="1" spc="-25" dirty="0">
                <a:solidFill>
                  <a:srgbClr val="00ACEB"/>
                </a:solidFill>
                <a:latin typeface="Calibri"/>
                <a:cs typeface="Calibri"/>
              </a:rPr>
              <a:t>Pharma</a:t>
            </a:r>
            <a:r>
              <a:rPr sz="1600" b="1" spc="-10" dirty="0">
                <a:solidFill>
                  <a:srgbClr val="00ACEB"/>
                </a:solidFill>
                <a:latin typeface="Calibri"/>
                <a:cs typeface="Calibri"/>
              </a:rPr>
              <a:t> </a:t>
            </a:r>
            <a:r>
              <a:rPr sz="1600" b="1" spc="-50" dirty="0">
                <a:solidFill>
                  <a:srgbClr val="00ACEB"/>
                </a:solidFill>
                <a:latin typeface="Calibri"/>
                <a:cs typeface="Calibri"/>
              </a:rPr>
              <a:t>3</a:t>
            </a:r>
            <a:endParaRPr sz="16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sz="1400" spc="-10" dirty="0">
                <a:latin typeface="Calibri"/>
                <a:cs typeface="Calibri"/>
              </a:rPr>
              <a:t>This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facility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spc="-30" dirty="0">
                <a:latin typeface="Calibri"/>
                <a:cs typeface="Calibri"/>
              </a:rPr>
              <a:t>has</a:t>
            </a:r>
            <a:r>
              <a:rPr sz="1400" spc="-6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made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us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largest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manufacturer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of</a:t>
            </a:r>
            <a:r>
              <a:rPr sz="1400" spc="-100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hand</a:t>
            </a:r>
            <a:endParaRPr sz="1400">
              <a:latin typeface="Calibri"/>
              <a:cs typeface="Calibri"/>
            </a:endParaRPr>
          </a:p>
          <a:p>
            <a:pPr marL="12700" marR="5080" indent="25400">
              <a:lnSpc>
                <a:spcPct val="100000"/>
              </a:lnSpc>
              <a:spcBef>
                <a:spcPts val="5"/>
              </a:spcBef>
            </a:pPr>
            <a:r>
              <a:rPr sz="1400" spc="-30" dirty="0">
                <a:latin typeface="Calibri"/>
                <a:cs typeface="Calibri"/>
              </a:rPr>
              <a:t>sanitizers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in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spc="-30" dirty="0">
                <a:latin typeface="Calibri"/>
                <a:cs typeface="Calibri"/>
              </a:rPr>
              <a:t>Saudi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Arabia.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Also</a:t>
            </a:r>
            <a:r>
              <a:rPr sz="1400" spc="-10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produces</a:t>
            </a:r>
            <a:r>
              <a:rPr sz="1400" spc="-10" dirty="0">
                <a:latin typeface="Calibri"/>
                <a:cs typeface="Calibri"/>
              </a:rPr>
              <a:t> disinfectants,</a:t>
            </a:r>
            <a:r>
              <a:rPr sz="1400" spc="100" dirty="0">
                <a:latin typeface="Calibri"/>
                <a:cs typeface="Calibri"/>
              </a:rPr>
              <a:t> </a:t>
            </a:r>
            <a:r>
              <a:rPr sz="1400" spc="-30" dirty="0">
                <a:latin typeface="Calibri"/>
                <a:cs typeface="Calibri"/>
              </a:rPr>
              <a:t>mouthwashes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and </a:t>
            </a:r>
            <a:r>
              <a:rPr sz="1400" spc="-20" dirty="0">
                <a:latin typeface="Calibri"/>
                <a:cs typeface="Calibri"/>
              </a:rPr>
              <a:t>large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volume</a:t>
            </a:r>
            <a:r>
              <a:rPr sz="1400" spc="-7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hygiene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products.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6384" y="4653658"/>
            <a:ext cx="5092700" cy="6972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">
              <a:lnSpc>
                <a:spcPct val="100000"/>
              </a:lnSpc>
              <a:spcBef>
                <a:spcPts val="95"/>
              </a:spcBef>
            </a:pPr>
            <a:r>
              <a:rPr sz="1600" b="1" spc="-30" dirty="0">
                <a:solidFill>
                  <a:srgbClr val="00ACEB"/>
                </a:solidFill>
                <a:latin typeface="Calibri"/>
                <a:cs typeface="Calibri"/>
              </a:rPr>
              <a:t>Avalon</a:t>
            </a:r>
            <a:r>
              <a:rPr sz="1600" b="1" spc="-80" dirty="0">
                <a:solidFill>
                  <a:srgbClr val="00ACEB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00ACEB"/>
                </a:solidFill>
                <a:latin typeface="Calibri"/>
                <a:cs typeface="Calibri"/>
              </a:rPr>
              <a:t>Pharma</a:t>
            </a:r>
            <a:r>
              <a:rPr sz="1600" b="1" spc="-25" dirty="0">
                <a:solidFill>
                  <a:srgbClr val="00ACEB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ACEB"/>
                </a:solidFill>
                <a:latin typeface="Calibri"/>
                <a:cs typeface="Calibri"/>
              </a:rPr>
              <a:t>4,</a:t>
            </a:r>
            <a:r>
              <a:rPr sz="1600" b="1" spc="-45" dirty="0">
                <a:solidFill>
                  <a:srgbClr val="00ACEB"/>
                </a:solidFill>
                <a:latin typeface="Calibri"/>
                <a:cs typeface="Calibri"/>
              </a:rPr>
              <a:t> </a:t>
            </a:r>
            <a:r>
              <a:rPr sz="1600" b="1" spc="-20" dirty="0">
                <a:solidFill>
                  <a:srgbClr val="00ACEB"/>
                </a:solidFill>
                <a:latin typeface="Calibri"/>
                <a:cs typeface="Calibri"/>
              </a:rPr>
              <a:t>in</a:t>
            </a:r>
            <a:r>
              <a:rPr sz="1600" b="1" spc="-105" dirty="0">
                <a:solidFill>
                  <a:srgbClr val="00ACEB"/>
                </a:solidFill>
                <a:latin typeface="Calibri"/>
                <a:cs typeface="Calibri"/>
              </a:rPr>
              <a:t> </a:t>
            </a:r>
            <a:r>
              <a:rPr sz="1600" b="1" spc="-20" dirty="0">
                <a:solidFill>
                  <a:srgbClr val="00ACEB"/>
                </a:solidFill>
                <a:latin typeface="Calibri"/>
                <a:cs typeface="Calibri"/>
              </a:rPr>
              <a:t>2026</a:t>
            </a:r>
            <a:endParaRPr sz="1600">
              <a:latin typeface="Calibri"/>
              <a:cs typeface="Calibri"/>
            </a:endParaRPr>
          </a:p>
          <a:p>
            <a:pPr marL="12700" marR="5080" indent="25400">
              <a:lnSpc>
                <a:spcPct val="100000"/>
              </a:lnSpc>
              <a:spcBef>
                <a:spcPts val="5"/>
              </a:spcBef>
            </a:pPr>
            <a:r>
              <a:rPr sz="1400" spc="-20" dirty="0">
                <a:latin typeface="Calibri"/>
                <a:cs typeface="Calibri"/>
              </a:rPr>
              <a:t>Within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this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facility,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injectables</a:t>
            </a:r>
            <a:r>
              <a:rPr sz="1400" spc="6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and</a:t>
            </a:r>
            <a:r>
              <a:rPr sz="1400" spc="-70" dirty="0">
                <a:latin typeface="Calibri"/>
                <a:cs typeface="Calibri"/>
              </a:rPr>
              <a:t> </a:t>
            </a:r>
            <a:r>
              <a:rPr sz="1400" spc="-30" dirty="0">
                <a:latin typeface="Calibri"/>
                <a:cs typeface="Calibri"/>
              </a:rPr>
              <a:t>ophthalmological</a:t>
            </a:r>
            <a:r>
              <a:rPr sz="1400" dirty="0">
                <a:latin typeface="Calibri"/>
                <a:cs typeface="Calibri"/>
              </a:rPr>
              <a:t> products</a:t>
            </a:r>
            <a:r>
              <a:rPr sz="1400" spc="-20" dirty="0">
                <a:latin typeface="Calibri"/>
                <a:cs typeface="Calibri"/>
              </a:rPr>
              <a:t> are</a:t>
            </a:r>
            <a:r>
              <a:rPr sz="1400" spc="-9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to</a:t>
            </a:r>
            <a:r>
              <a:rPr sz="1400" spc="-70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be </a:t>
            </a:r>
            <a:r>
              <a:rPr sz="1400" spc="-10" dirty="0">
                <a:latin typeface="Calibri"/>
                <a:cs typeface="Calibri"/>
              </a:rPr>
              <a:t>produced.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3483" y="347472"/>
            <a:ext cx="2086355" cy="256031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93436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solidFill>
                  <a:srgbClr val="211F5F"/>
                </a:solidFill>
              </a:rPr>
              <a:t>STATE</a:t>
            </a:r>
            <a:r>
              <a:rPr spc="-135" dirty="0">
                <a:solidFill>
                  <a:srgbClr val="211F5F"/>
                </a:solidFill>
              </a:rPr>
              <a:t> </a:t>
            </a:r>
            <a:r>
              <a:rPr dirty="0">
                <a:solidFill>
                  <a:srgbClr val="211F5F"/>
                </a:solidFill>
              </a:rPr>
              <a:t>OF</a:t>
            </a:r>
            <a:r>
              <a:rPr spc="-55" dirty="0">
                <a:solidFill>
                  <a:srgbClr val="211F5F"/>
                </a:solidFill>
              </a:rPr>
              <a:t> </a:t>
            </a:r>
            <a:r>
              <a:rPr dirty="0">
                <a:solidFill>
                  <a:srgbClr val="211F5F"/>
                </a:solidFill>
              </a:rPr>
              <a:t>THE</a:t>
            </a:r>
            <a:r>
              <a:rPr spc="-35" dirty="0">
                <a:solidFill>
                  <a:srgbClr val="211F5F"/>
                </a:solidFill>
              </a:rPr>
              <a:t> </a:t>
            </a:r>
            <a:r>
              <a:rPr dirty="0">
                <a:solidFill>
                  <a:srgbClr val="211F5F"/>
                </a:solidFill>
              </a:rPr>
              <a:t>ART</a:t>
            </a:r>
            <a:r>
              <a:rPr spc="-75" dirty="0">
                <a:solidFill>
                  <a:srgbClr val="211F5F"/>
                </a:solidFill>
              </a:rPr>
              <a:t> </a:t>
            </a:r>
            <a:r>
              <a:rPr spc="-55" dirty="0">
                <a:solidFill>
                  <a:srgbClr val="211F5F"/>
                </a:solidFill>
              </a:rPr>
              <a:t>MANUFACURING</a:t>
            </a:r>
            <a:r>
              <a:rPr spc="-25" dirty="0">
                <a:solidFill>
                  <a:srgbClr val="211F5F"/>
                </a:solidFill>
              </a:rPr>
              <a:t> </a:t>
            </a:r>
            <a:r>
              <a:rPr spc="-10" dirty="0">
                <a:solidFill>
                  <a:srgbClr val="211F5F"/>
                </a:solidFill>
              </a:rPr>
              <a:t>FACILITIES</a:t>
            </a:r>
          </a:p>
        </p:txBody>
      </p:sp>
      <p:sp>
        <p:nvSpPr>
          <p:cNvPr id="7" name="object 7"/>
          <p:cNvSpPr/>
          <p:nvPr/>
        </p:nvSpPr>
        <p:spPr>
          <a:xfrm>
            <a:off x="8042147" y="4741164"/>
            <a:ext cx="1513205" cy="1144270"/>
          </a:xfrm>
          <a:custGeom>
            <a:avLst/>
            <a:gdLst/>
            <a:ahLst/>
            <a:cxnLst/>
            <a:rect l="l" t="t" r="r" b="b"/>
            <a:pathLst>
              <a:path w="1513204" h="1144270">
                <a:moveTo>
                  <a:pt x="1513204" y="0"/>
                </a:moveTo>
                <a:lnTo>
                  <a:pt x="0" y="0"/>
                </a:lnTo>
                <a:lnTo>
                  <a:pt x="0" y="1144270"/>
                </a:lnTo>
                <a:lnTo>
                  <a:pt x="1513204" y="1144270"/>
                </a:lnTo>
                <a:lnTo>
                  <a:pt x="1513204" y="0"/>
                </a:lnTo>
                <a:close/>
              </a:path>
            </a:pathLst>
          </a:custGeom>
          <a:solidFill>
            <a:srgbClr val="DFDF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042147" y="4741164"/>
            <a:ext cx="1513205" cy="1144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4"/>
              </a:spcBef>
            </a:pPr>
            <a:endParaRPr sz="1500">
              <a:latin typeface="Times New Roman"/>
              <a:cs typeface="Times New Roman"/>
            </a:endParaRPr>
          </a:p>
          <a:p>
            <a:pPr marL="13335" algn="ctr">
              <a:lnSpc>
                <a:spcPct val="100000"/>
              </a:lnSpc>
            </a:pPr>
            <a:r>
              <a:rPr sz="1500" b="1" spc="-20" dirty="0">
                <a:solidFill>
                  <a:srgbClr val="211F5F"/>
                </a:solidFill>
                <a:latin typeface="Calibri"/>
                <a:cs typeface="Calibri"/>
              </a:rPr>
              <a:t>35.3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656319" y="4738115"/>
            <a:ext cx="286385" cy="138430"/>
          </a:xfrm>
          <a:custGeom>
            <a:avLst/>
            <a:gdLst/>
            <a:ahLst/>
            <a:cxnLst/>
            <a:rect l="l" t="t" r="r" b="b"/>
            <a:pathLst>
              <a:path w="286384" h="138429">
                <a:moveTo>
                  <a:pt x="286384" y="0"/>
                </a:moveTo>
                <a:lnTo>
                  <a:pt x="0" y="0"/>
                </a:lnTo>
                <a:lnTo>
                  <a:pt x="143192" y="138429"/>
                </a:lnTo>
                <a:lnTo>
                  <a:pt x="286384" y="0"/>
                </a:lnTo>
                <a:close/>
              </a:path>
            </a:pathLst>
          </a:custGeom>
          <a:solidFill>
            <a:srgbClr val="00AC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042147" y="3491484"/>
            <a:ext cx="1513205" cy="1249680"/>
          </a:xfrm>
          <a:prstGeom prst="rect">
            <a:avLst/>
          </a:prstGeom>
          <a:solidFill>
            <a:srgbClr val="00ACEB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50"/>
              </a:spcBef>
            </a:pPr>
            <a:endParaRPr sz="1500">
              <a:latin typeface="Times New Roman"/>
              <a:cs typeface="Times New Roman"/>
            </a:endParaRPr>
          </a:p>
          <a:p>
            <a:pPr marL="348615">
              <a:lnSpc>
                <a:spcPct val="100000"/>
              </a:lnSpc>
              <a:spcBef>
                <a:spcPts val="5"/>
              </a:spcBef>
            </a:pPr>
            <a:r>
              <a:rPr sz="1500" b="1" spc="-30" dirty="0">
                <a:solidFill>
                  <a:srgbClr val="FFFFFF"/>
                </a:solidFill>
                <a:latin typeface="Calibri"/>
                <a:cs typeface="Calibri"/>
              </a:rPr>
              <a:t>Oral</a:t>
            </a:r>
            <a:r>
              <a:rPr sz="1500" b="1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b="1" spc="-10" dirty="0">
                <a:solidFill>
                  <a:srgbClr val="FFFFFF"/>
                </a:solidFill>
                <a:latin typeface="Calibri"/>
                <a:cs typeface="Calibri"/>
              </a:rPr>
              <a:t>Solids</a:t>
            </a:r>
            <a:endParaRPr sz="15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8036052" y="2211323"/>
            <a:ext cx="1510030" cy="1065530"/>
            <a:chOff x="8036052" y="2211323"/>
            <a:chExt cx="1510030" cy="1065530"/>
          </a:xfrm>
        </p:grpSpPr>
        <p:sp>
          <p:nvSpPr>
            <p:cNvPr id="12" name="object 12"/>
            <p:cNvSpPr/>
            <p:nvPr/>
          </p:nvSpPr>
          <p:spPr>
            <a:xfrm>
              <a:off x="8036052" y="2211323"/>
              <a:ext cx="1510030" cy="1065530"/>
            </a:xfrm>
            <a:custGeom>
              <a:avLst/>
              <a:gdLst/>
              <a:ahLst/>
              <a:cxnLst/>
              <a:rect l="l" t="t" r="r" b="b"/>
              <a:pathLst>
                <a:path w="1510029" h="1065529">
                  <a:moveTo>
                    <a:pt x="1510029" y="0"/>
                  </a:moveTo>
                  <a:lnTo>
                    <a:pt x="0" y="0"/>
                  </a:lnTo>
                  <a:lnTo>
                    <a:pt x="0" y="1065187"/>
                  </a:lnTo>
                  <a:lnTo>
                    <a:pt x="1510029" y="1065187"/>
                  </a:lnTo>
                  <a:lnTo>
                    <a:pt x="1510029" y="0"/>
                  </a:lnTo>
                  <a:close/>
                </a:path>
              </a:pathLst>
            </a:custGeom>
            <a:solidFill>
              <a:srgbClr val="DFDF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648700" y="2220467"/>
              <a:ext cx="286385" cy="128270"/>
            </a:xfrm>
            <a:custGeom>
              <a:avLst/>
              <a:gdLst/>
              <a:ahLst/>
              <a:cxnLst/>
              <a:rect l="l" t="t" r="r" b="b"/>
              <a:pathLst>
                <a:path w="286384" h="128269">
                  <a:moveTo>
                    <a:pt x="286384" y="0"/>
                  </a:moveTo>
                  <a:lnTo>
                    <a:pt x="0" y="0"/>
                  </a:lnTo>
                  <a:lnTo>
                    <a:pt x="143192" y="127927"/>
                  </a:lnTo>
                  <a:lnTo>
                    <a:pt x="286384" y="0"/>
                  </a:lnTo>
                  <a:close/>
                </a:path>
              </a:pathLst>
            </a:custGeom>
            <a:solidFill>
              <a:srgbClr val="00AC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9683495" y="3489959"/>
            <a:ext cx="1511300" cy="1147445"/>
            <a:chOff x="9683495" y="3489959"/>
            <a:chExt cx="1511300" cy="1147445"/>
          </a:xfrm>
        </p:grpSpPr>
        <p:sp>
          <p:nvSpPr>
            <p:cNvPr id="15" name="object 15"/>
            <p:cNvSpPr/>
            <p:nvPr/>
          </p:nvSpPr>
          <p:spPr>
            <a:xfrm>
              <a:off x="9683495" y="3489959"/>
              <a:ext cx="1511300" cy="1147445"/>
            </a:xfrm>
            <a:custGeom>
              <a:avLst/>
              <a:gdLst/>
              <a:ahLst/>
              <a:cxnLst/>
              <a:rect l="l" t="t" r="r" b="b"/>
              <a:pathLst>
                <a:path w="1511300" h="1147445">
                  <a:moveTo>
                    <a:pt x="1511300" y="0"/>
                  </a:moveTo>
                  <a:lnTo>
                    <a:pt x="0" y="0"/>
                  </a:lnTo>
                  <a:lnTo>
                    <a:pt x="0" y="1147445"/>
                  </a:lnTo>
                  <a:lnTo>
                    <a:pt x="1511300" y="1147445"/>
                  </a:lnTo>
                  <a:lnTo>
                    <a:pt x="1511300" y="0"/>
                  </a:lnTo>
                  <a:close/>
                </a:path>
              </a:pathLst>
            </a:custGeom>
            <a:solidFill>
              <a:srgbClr val="DFDF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309859" y="4475987"/>
              <a:ext cx="260350" cy="156845"/>
            </a:xfrm>
            <a:custGeom>
              <a:avLst/>
              <a:gdLst/>
              <a:ahLst/>
              <a:cxnLst/>
              <a:rect l="l" t="t" r="r" b="b"/>
              <a:pathLst>
                <a:path w="260350" h="156845">
                  <a:moveTo>
                    <a:pt x="130175" y="0"/>
                  </a:moveTo>
                  <a:lnTo>
                    <a:pt x="0" y="156845"/>
                  </a:lnTo>
                  <a:lnTo>
                    <a:pt x="260350" y="156845"/>
                  </a:lnTo>
                  <a:lnTo>
                    <a:pt x="130175" y="0"/>
                  </a:lnTo>
                  <a:close/>
                </a:path>
              </a:pathLst>
            </a:custGeom>
            <a:solidFill>
              <a:srgbClr val="00AC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9683495" y="4637532"/>
            <a:ext cx="1511935" cy="1237615"/>
          </a:xfrm>
          <a:prstGeom prst="rect">
            <a:avLst/>
          </a:prstGeom>
          <a:solidFill>
            <a:srgbClr val="00ACEB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0"/>
              </a:spcBef>
            </a:pPr>
            <a:endParaRPr sz="1500">
              <a:latin typeface="Times New Roman"/>
              <a:cs typeface="Times New Roman"/>
            </a:endParaRPr>
          </a:p>
          <a:p>
            <a:pPr marL="488950">
              <a:lnSpc>
                <a:spcPct val="100000"/>
              </a:lnSpc>
            </a:pPr>
            <a:r>
              <a:rPr sz="1500" b="1" spc="-10" dirty="0">
                <a:solidFill>
                  <a:srgbClr val="FFFFFF"/>
                </a:solidFill>
                <a:latin typeface="Calibri"/>
                <a:cs typeface="Calibri"/>
              </a:rPr>
              <a:t>Liquids</a:t>
            </a:r>
            <a:endParaRPr sz="1500">
              <a:latin typeface="Calibri"/>
              <a:cs typeface="Calibri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9674352" y="972311"/>
            <a:ext cx="1511300" cy="1236980"/>
            <a:chOff x="9674352" y="972311"/>
            <a:chExt cx="1511300" cy="1236980"/>
          </a:xfrm>
        </p:grpSpPr>
        <p:sp>
          <p:nvSpPr>
            <p:cNvPr id="19" name="object 19"/>
            <p:cNvSpPr/>
            <p:nvPr/>
          </p:nvSpPr>
          <p:spPr>
            <a:xfrm>
              <a:off x="9674352" y="972311"/>
              <a:ext cx="1511300" cy="1236980"/>
            </a:xfrm>
            <a:custGeom>
              <a:avLst/>
              <a:gdLst/>
              <a:ahLst/>
              <a:cxnLst/>
              <a:rect l="l" t="t" r="r" b="b"/>
              <a:pathLst>
                <a:path w="1511300" h="1236980">
                  <a:moveTo>
                    <a:pt x="1511300" y="0"/>
                  </a:moveTo>
                  <a:lnTo>
                    <a:pt x="0" y="0"/>
                  </a:lnTo>
                  <a:lnTo>
                    <a:pt x="0" y="1236954"/>
                  </a:lnTo>
                  <a:lnTo>
                    <a:pt x="1511300" y="1236954"/>
                  </a:lnTo>
                  <a:lnTo>
                    <a:pt x="1511300" y="0"/>
                  </a:lnTo>
                  <a:close/>
                </a:path>
              </a:pathLst>
            </a:custGeom>
            <a:solidFill>
              <a:srgbClr val="DFDF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0300716" y="2037587"/>
              <a:ext cx="260350" cy="167640"/>
            </a:xfrm>
            <a:custGeom>
              <a:avLst/>
              <a:gdLst/>
              <a:ahLst/>
              <a:cxnLst/>
              <a:rect l="l" t="t" r="r" b="b"/>
              <a:pathLst>
                <a:path w="260350" h="167639">
                  <a:moveTo>
                    <a:pt x="130175" y="0"/>
                  </a:moveTo>
                  <a:lnTo>
                    <a:pt x="0" y="167233"/>
                  </a:lnTo>
                  <a:lnTo>
                    <a:pt x="260350" y="167233"/>
                  </a:lnTo>
                  <a:lnTo>
                    <a:pt x="130175" y="0"/>
                  </a:lnTo>
                  <a:close/>
                </a:path>
              </a:pathLst>
            </a:custGeom>
            <a:solidFill>
              <a:srgbClr val="00AC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9677400" y="972311"/>
            <a:ext cx="1511935" cy="1237615"/>
          </a:xfrm>
          <a:prstGeom prst="rect">
            <a:avLst/>
          </a:prstGeom>
        </p:spPr>
        <p:txBody>
          <a:bodyPr vert="horz" wrap="square" lIns="0" tIns="1765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90"/>
              </a:spcBef>
            </a:pPr>
            <a:endParaRPr sz="1500">
              <a:latin typeface="Times New Roman"/>
              <a:cs typeface="Times New Roman"/>
            </a:endParaRPr>
          </a:p>
          <a:p>
            <a:pPr marL="24130" algn="ctr">
              <a:lnSpc>
                <a:spcPct val="100000"/>
              </a:lnSpc>
              <a:spcBef>
                <a:spcPts val="5"/>
              </a:spcBef>
            </a:pPr>
            <a:r>
              <a:rPr sz="1500" b="1" spc="-20" dirty="0">
                <a:solidFill>
                  <a:srgbClr val="211F5F"/>
                </a:solidFill>
                <a:latin typeface="Calibri"/>
                <a:cs typeface="Calibri"/>
              </a:rPr>
              <a:t>14.7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036052" y="2215895"/>
            <a:ext cx="1510030" cy="1061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50"/>
              </a:spcBef>
            </a:pPr>
            <a:endParaRPr sz="1500">
              <a:latin typeface="Times New Roman"/>
              <a:cs typeface="Times New Roman"/>
            </a:endParaRPr>
          </a:p>
          <a:p>
            <a:pPr marL="29209" algn="ctr">
              <a:lnSpc>
                <a:spcPct val="100000"/>
              </a:lnSpc>
              <a:spcBef>
                <a:spcPts val="5"/>
              </a:spcBef>
            </a:pPr>
            <a:r>
              <a:rPr sz="1500" b="1" spc="-20" dirty="0">
                <a:solidFill>
                  <a:srgbClr val="211F5F"/>
                </a:solidFill>
                <a:latin typeface="Calibri"/>
                <a:cs typeface="Calibri"/>
              </a:rPr>
              <a:t>44.2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0" y="6321564"/>
            <a:ext cx="9750425" cy="95885"/>
          </a:xfrm>
          <a:custGeom>
            <a:avLst/>
            <a:gdLst/>
            <a:ahLst/>
            <a:cxnLst/>
            <a:rect l="l" t="t" r="r" b="b"/>
            <a:pathLst>
              <a:path w="9750425" h="95885">
                <a:moveTo>
                  <a:pt x="9750425" y="0"/>
                </a:moveTo>
                <a:lnTo>
                  <a:pt x="0" y="0"/>
                </a:lnTo>
                <a:lnTo>
                  <a:pt x="0" y="95846"/>
                </a:lnTo>
                <a:lnTo>
                  <a:pt x="9750425" y="95846"/>
                </a:lnTo>
                <a:lnTo>
                  <a:pt x="9750425" y="0"/>
                </a:lnTo>
                <a:close/>
              </a:path>
            </a:pathLst>
          </a:custGeom>
          <a:solidFill>
            <a:srgbClr val="03AC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446124" y="5606590"/>
            <a:ext cx="256413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dirty="0">
                <a:solidFill>
                  <a:srgbClr val="211F5F"/>
                </a:solidFill>
                <a:latin typeface="Calibri"/>
                <a:cs typeface="Calibri"/>
              </a:rPr>
              <a:t>and</a:t>
            </a:r>
            <a:r>
              <a:rPr sz="2100" b="1" spc="-85" dirty="0">
                <a:solidFill>
                  <a:srgbClr val="211F5F"/>
                </a:solidFill>
                <a:latin typeface="Calibri"/>
                <a:cs typeface="Calibri"/>
              </a:rPr>
              <a:t> </a:t>
            </a:r>
            <a:r>
              <a:rPr sz="2100" b="1" dirty="0">
                <a:solidFill>
                  <a:srgbClr val="211F5F"/>
                </a:solidFill>
                <a:latin typeface="Calibri"/>
                <a:cs typeface="Calibri"/>
              </a:rPr>
              <a:t>we</a:t>
            </a:r>
            <a:r>
              <a:rPr sz="2100" b="1" spc="-65" dirty="0">
                <a:solidFill>
                  <a:srgbClr val="211F5F"/>
                </a:solidFill>
                <a:latin typeface="Calibri"/>
                <a:cs typeface="Calibri"/>
              </a:rPr>
              <a:t> </a:t>
            </a:r>
            <a:r>
              <a:rPr sz="2100" b="1" dirty="0">
                <a:solidFill>
                  <a:srgbClr val="211F5F"/>
                </a:solidFill>
                <a:latin typeface="Calibri"/>
                <a:cs typeface="Calibri"/>
              </a:rPr>
              <a:t>keep</a:t>
            </a:r>
            <a:r>
              <a:rPr sz="2100" b="1" spc="-5" dirty="0">
                <a:solidFill>
                  <a:srgbClr val="211F5F"/>
                </a:solidFill>
                <a:latin typeface="Calibri"/>
                <a:cs typeface="Calibri"/>
              </a:rPr>
              <a:t> </a:t>
            </a:r>
            <a:r>
              <a:rPr sz="2100" b="1" spc="-10" dirty="0">
                <a:solidFill>
                  <a:srgbClr val="211F5F"/>
                </a:solidFill>
                <a:latin typeface="Calibri"/>
                <a:cs typeface="Calibri"/>
              </a:rPr>
              <a:t>growing…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9980165" y="6244841"/>
            <a:ext cx="1516380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z="900" u="sng" spc="-10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3"/>
              </a:rPr>
              <a:t>www.avalonpharmaceutical.com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067034" y="289433"/>
            <a:ext cx="2477770" cy="504825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sz="1200" b="1" i="1" spc="-25" dirty="0">
                <a:solidFill>
                  <a:srgbClr val="1F2C5F"/>
                </a:solidFill>
                <a:latin typeface="Arial"/>
                <a:cs typeface="Arial"/>
              </a:rPr>
              <a:t>OUR</a:t>
            </a:r>
            <a:r>
              <a:rPr sz="1200" b="1" i="1" spc="-30" dirty="0">
                <a:solidFill>
                  <a:srgbClr val="1F2C5F"/>
                </a:solidFill>
                <a:latin typeface="Arial"/>
                <a:cs typeface="Arial"/>
              </a:rPr>
              <a:t> </a:t>
            </a:r>
            <a:r>
              <a:rPr sz="1200" b="1" i="1" spc="-55" dirty="0">
                <a:solidFill>
                  <a:srgbClr val="1F2C5F"/>
                </a:solidFill>
                <a:latin typeface="Arial"/>
                <a:cs typeface="Arial"/>
              </a:rPr>
              <a:t>MANUFACTURING</a:t>
            </a:r>
            <a:r>
              <a:rPr sz="1200" b="1" i="1" spc="5" dirty="0">
                <a:solidFill>
                  <a:srgbClr val="1F2C5F"/>
                </a:solidFill>
                <a:latin typeface="Arial"/>
                <a:cs typeface="Arial"/>
              </a:rPr>
              <a:t> </a:t>
            </a:r>
            <a:r>
              <a:rPr sz="1200" b="1" i="1" spc="-10" dirty="0">
                <a:solidFill>
                  <a:srgbClr val="1F2C5F"/>
                </a:solidFill>
                <a:latin typeface="Arial"/>
                <a:cs typeface="Arial"/>
              </a:rPr>
              <a:t>CAPACITY</a:t>
            </a:r>
            <a:endParaRPr sz="1200">
              <a:latin typeface="Arial"/>
              <a:cs typeface="Arial"/>
            </a:endParaRPr>
          </a:p>
          <a:p>
            <a:pPr marL="33655">
              <a:lnSpc>
                <a:spcPct val="100000"/>
              </a:lnSpc>
              <a:spcBef>
                <a:spcPts val="355"/>
              </a:spcBef>
            </a:pPr>
            <a:r>
              <a:rPr sz="1400" dirty="0">
                <a:latin typeface="Calibri"/>
                <a:cs typeface="Calibri"/>
              </a:rPr>
              <a:t>In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million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units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9683495" y="3489959"/>
            <a:ext cx="1511935" cy="11480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0"/>
              </a:spcBef>
            </a:pPr>
            <a:endParaRPr sz="1500">
              <a:latin typeface="Times New Roman"/>
              <a:cs typeface="Times New Roman"/>
            </a:endParaRPr>
          </a:p>
          <a:p>
            <a:pPr marL="2540" algn="ctr">
              <a:lnSpc>
                <a:spcPct val="100000"/>
              </a:lnSpc>
            </a:pPr>
            <a:r>
              <a:rPr sz="1500" b="1" spc="-20" dirty="0">
                <a:solidFill>
                  <a:srgbClr val="211F5F"/>
                </a:solidFill>
                <a:latin typeface="Calibri"/>
                <a:cs typeface="Calibri"/>
              </a:rPr>
              <a:t>29.5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9677400" y="2209800"/>
            <a:ext cx="1511935" cy="1062355"/>
          </a:xfrm>
          <a:prstGeom prst="rect">
            <a:avLst/>
          </a:prstGeom>
          <a:solidFill>
            <a:srgbClr val="00ACEB"/>
          </a:solidFill>
        </p:spPr>
        <p:txBody>
          <a:bodyPr vert="horz" wrap="square" lIns="0" tIns="1079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850"/>
              </a:spcBef>
            </a:pPr>
            <a:endParaRPr sz="1500">
              <a:latin typeface="Times New Roman"/>
              <a:cs typeface="Times New Roman"/>
            </a:endParaRPr>
          </a:p>
          <a:p>
            <a:pPr marL="243840" marR="229870" indent="-7620">
              <a:lnSpc>
                <a:spcPct val="100000"/>
              </a:lnSpc>
              <a:spcBef>
                <a:spcPts val="5"/>
              </a:spcBef>
            </a:pPr>
            <a:r>
              <a:rPr sz="1500" b="1" spc="-10" dirty="0">
                <a:solidFill>
                  <a:srgbClr val="FFFFFF"/>
                </a:solidFill>
                <a:latin typeface="Calibri"/>
                <a:cs typeface="Calibri"/>
              </a:rPr>
              <a:t>Antiseptics</a:t>
            </a:r>
            <a:r>
              <a:rPr sz="15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b="1" spc="-50" dirty="0">
                <a:solidFill>
                  <a:srgbClr val="FFFFFF"/>
                </a:solidFill>
                <a:latin typeface="Calibri"/>
                <a:cs typeface="Calibri"/>
              </a:rPr>
              <a:t>&amp; </a:t>
            </a:r>
            <a:r>
              <a:rPr sz="1500" b="1" spc="-10" dirty="0">
                <a:solidFill>
                  <a:srgbClr val="FFFFFF"/>
                </a:solidFill>
                <a:latin typeface="Calibri"/>
                <a:cs typeface="Calibri"/>
              </a:rPr>
              <a:t>Disinfectants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8036052" y="964691"/>
            <a:ext cx="1510030" cy="1251585"/>
          </a:xfrm>
          <a:prstGeom prst="rect">
            <a:avLst/>
          </a:prstGeom>
          <a:solidFill>
            <a:srgbClr val="00ACEB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855"/>
              </a:spcBef>
            </a:pPr>
            <a:endParaRPr sz="1500">
              <a:latin typeface="Times New Roman"/>
              <a:cs typeface="Times New Roman"/>
            </a:endParaRPr>
          </a:p>
          <a:p>
            <a:pPr marL="342900">
              <a:lnSpc>
                <a:spcPct val="100000"/>
              </a:lnSpc>
            </a:pPr>
            <a:r>
              <a:rPr sz="1500" b="1" spc="-35" dirty="0">
                <a:solidFill>
                  <a:srgbClr val="FFFFFF"/>
                </a:solidFill>
                <a:latin typeface="Calibri"/>
                <a:cs typeface="Calibri"/>
              </a:rPr>
              <a:t>Semi-</a:t>
            </a:r>
            <a:r>
              <a:rPr sz="1500" b="1" spc="-10" dirty="0">
                <a:solidFill>
                  <a:srgbClr val="FFFFFF"/>
                </a:solidFill>
                <a:latin typeface="Calibri"/>
                <a:cs typeface="Calibri"/>
              </a:rPr>
              <a:t>Solids</a:t>
            </a:r>
            <a:endParaRPr sz="1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</TotalTime>
  <Words>1434</Words>
  <Application>Microsoft Office PowerPoint</Application>
  <PresentationFormat>Widescreen</PresentationFormat>
  <Paragraphs>242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Aptos</vt:lpstr>
      <vt:lpstr>Arial</vt:lpstr>
      <vt:lpstr>Calibri</vt:lpstr>
      <vt:lpstr>Cambria</vt:lpstr>
      <vt:lpstr>Lucida Sans</vt:lpstr>
      <vt:lpstr>Times New Roman</vt:lpstr>
      <vt:lpstr>Wingdings</vt:lpstr>
      <vt:lpstr>Office Theme</vt:lpstr>
      <vt:lpstr>PowerPoint Presentation</vt:lpstr>
      <vt:lpstr>PowerPoint Presentation</vt:lpstr>
      <vt:lpstr>AVALON AT A GLANCE - ABOUT US</vt:lpstr>
      <vt:lpstr>ONE OF THE FASTEST GROWING PHARMA COMPANIES IN KSA.</vt:lpstr>
      <vt:lpstr>OUR OFFICES COVERING MULTI-GEOGRAPHIES IN MIDDLE EAST</vt:lpstr>
      <vt:lpstr>VISION</vt:lpstr>
      <vt:lpstr>OUR SHARED VALUES</vt:lpstr>
      <vt:lpstr>AVALON’S GOVERNANCE</vt:lpstr>
      <vt:lpstr>STATE OF THE ART MANUFACURING FACILITIES</vt:lpstr>
      <vt:lpstr>Key Business Functions| WHY AVALON?</vt:lpstr>
      <vt:lpstr>AVALON’S EDGE-A Number 1 Leader in the  Derma Sector</vt:lpstr>
      <vt:lpstr>PROVEN TRACK RECORD OF SOME LAUNCHED BRANDS</vt:lpstr>
      <vt:lpstr> Dermatology – A Leading Portfolio</vt:lpstr>
      <vt:lpstr>WIDESPREAD DISTRIBUTION NETWORK ACROSS SAUDI ARABIA</vt:lpstr>
      <vt:lpstr>AVALON’S KEY THERAPEUTIC CATEGORIES</vt:lpstr>
      <vt:lpstr>OUR KEY COMPETENCIES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Amal Kaysi</dc:creator>
  <cp:lastModifiedBy>Maya Naser Aldeen</cp:lastModifiedBy>
  <cp:revision>6</cp:revision>
  <dcterms:created xsi:type="dcterms:W3CDTF">2024-10-31T11:30:16Z</dcterms:created>
  <dcterms:modified xsi:type="dcterms:W3CDTF">2024-10-31T13:37:52Z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2024-05-02T00:00:00Z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2024-10-31T00:00:00Z</vt:filetime>
  </property>
  <property fmtid="{D5CDD505-2E9C-101B-9397-08002B2CF9AE}" pid="5" name="Producer">
    <vt:lpwstr>Microsoft® PowerPoint® for Microsoft 365</vt:lpwstr>
  </property>
</Properties>
</file>