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y" initials="R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4660"/>
  </p:normalViewPr>
  <p:slideViewPr>
    <p:cSldViewPr>
      <p:cViewPr>
        <p:scale>
          <a:sx n="90" d="100"/>
          <a:sy n="90" d="100"/>
        </p:scale>
        <p:origin x="-534" y="36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3" Type="http://schemas.microsoft.com/office/2016/11/relationships/changesInfo" Target="changesInfos/changesInfo1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0F28F19-7868-415D-BA36-02ADA38B694F}"/>
    <pc:docChg chg="modSld">
      <pc:chgData name="" userId="" providerId="" clId="Web-{F0F28F19-7868-415D-BA36-02ADA38B694F}" dt="2018-11-27T20:40:39.014" v="43"/>
      <pc:docMkLst>
        <pc:docMk/>
      </pc:docMkLst>
      <pc:sldChg chg="modSp">
        <pc:chgData name="" userId="" providerId="" clId="Web-{F0F28F19-7868-415D-BA36-02ADA38B694F}" dt="2018-11-27T20:40:39.014" v="43"/>
        <pc:sldMkLst>
          <pc:docMk/>
          <pc:sldMk cId="0" sldId="301"/>
        </pc:sldMkLst>
        <pc:graphicFrameChg chg="mod modGraphic">
          <ac:chgData name="" userId="" providerId="" clId="Web-{F0F28F19-7868-415D-BA36-02ADA38B694F}" dt="2018-11-27T20:40:39.014" v="43"/>
          <ac:graphicFrameMkLst>
            <pc:docMk/>
            <pc:sldMk cId="0" sldId="301"/>
            <ac:graphicFrameMk id="53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2507851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>
            <a:spLocks noGrp="1"/>
          </p:cNvSpPr>
          <p:nvPr>
            <p:ph type="pic" sz="quarter" idx="13"/>
          </p:nvPr>
        </p:nvSpPr>
        <p:spPr>
          <a:xfrm>
            <a:off x="7124700" y="1968500"/>
            <a:ext cx="4216400" cy="5626100"/>
          </a:xfrm>
          <a:prstGeom prst="rect">
            <a:avLst/>
          </a:prstGeom>
          <a:ln w="25400"/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98" name="Title Text"/>
          <p:cNvSpPr txBox="1"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mage"/>
          <p:cNvSpPr>
            <a:spLocks noGrp="1"/>
          </p:cNvSpPr>
          <p:nvPr>
            <p:ph type="pic" sz="quarter" idx="13"/>
          </p:nvPr>
        </p:nvSpPr>
        <p:spPr>
          <a:xfrm>
            <a:off x="7175500" y="2882900"/>
            <a:ext cx="4102100" cy="54737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>
            <a:spLocks noGrp="1"/>
          </p:cNvSpPr>
          <p:nvPr>
            <p:ph type="pic" sz="half" idx="13"/>
          </p:nvPr>
        </p:nvSpPr>
        <p:spPr>
          <a:xfrm>
            <a:off x="2438400" y="1638300"/>
            <a:ext cx="8128000" cy="45593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Image"/>
          <p:cNvSpPr>
            <a:spLocks noGrp="1"/>
          </p:cNvSpPr>
          <p:nvPr>
            <p:ph type="pic" sz="half" idx="13"/>
          </p:nvPr>
        </p:nvSpPr>
        <p:spPr>
          <a:xfrm>
            <a:off x="2438400" y="1638300"/>
            <a:ext cx="8128000" cy="4559300"/>
          </a:xfrm>
          <a:prstGeom prst="rect">
            <a:avLst/>
          </a:prstGeom>
          <a:ln w="25400"/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>
            <a:spLocks noGrp="1"/>
          </p:cNvSpPr>
          <p:nvPr>
            <p:ph type="pic" sz="quarter" idx="13"/>
          </p:nvPr>
        </p:nvSpPr>
        <p:spPr>
          <a:xfrm>
            <a:off x="7124700" y="1968500"/>
            <a:ext cx="4216400" cy="56261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ore Competencies (from R&amp;D to Production)"/>
          <p:cNvSpPr txBox="1"/>
          <p:nvPr/>
        </p:nvSpPr>
        <p:spPr>
          <a:xfrm>
            <a:off x="495300" y="336550"/>
            <a:ext cx="120142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600" cap="small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Core Competencies (from R&amp;D to Production)</a:t>
            </a:r>
          </a:p>
        </p:txBody>
      </p:sp>
      <p:sp>
        <p:nvSpPr>
          <p:cNvPr id="196" name="Oval"/>
          <p:cNvSpPr/>
          <p:nvPr/>
        </p:nvSpPr>
        <p:spPr>
          <a:xfrm>
            <a:off x="508000" y="241300"/>
            <a:ext cx="11988800" cy="12700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97" name="Oval"/>
          <p:cNvSpPr/>
          <p:nvPr/>
        </p:nvSpPr>
        <p:spPr>
          <a:xfrm>
            <a:off x="508000" y="1054100"/>
            <a:ext cx="11988800" cy="12700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98" name="Rounded Rectangle"/>
          <p:cNvSpPr/>
          <p:nvPr/>
        </p:nvSpPr>
        <p:spPr>
          <a:xfrm>
            <a:off x="793750" y="1400098"/>
            <a:ext cx="5334000" cy="7592143"/>
          </a:xfrm>
          <a:prstGeom prst="roundRect">
            <a:avLst>
              <a:gd name="adj" fmla="val 3571"/>
            </a:avLst>
          </a:prstGeom>
          <a:solidFill>
            <a:srgbClr val="7696C1">
              <a:alpha val="7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99" name="Rounded Rectangle"/>
          <p:cNvSpPr/>
          <p:nvPr/>
        </p:nvSpPr>
        <p:spPr>
          <a:xfrm>
            <a:off x="6877050" y="1400098"/>
            <a:ext cx="5334000" cy="7592143"/>
          </a:xfrm>
          <a:prstGeom prst="roundRect">
            <a:avLst>
              <a:gd name="adj" fmla="val 3571"/>
            </a:avLst>
          </a:prstGeom>
          <a:solidFill>
            <a:srgbClr val="63B445">
              <a:alpha val="7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00" name="Aether Confidential - do not share without permission"/>
          <p:cNvSpPr txBox="1"/>
          <p:nvPr/>
        </p:nvSpPr>
        <p:spPr>
          <a:xfrm>
            <a:off x="101600" y="9312839"/>
            <a:ext cx="6705600" cy="360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Aether Confidential - do not share without permission</a:t>
            </a:r>
          </a:p>
        </p:txBody>
      </p:sp>
      <p:sp>
        <p:nvSpPr>
          <p:cNvPr id="201" name="Core Chemistry Competencies…"/>
          <p:cNvSpPr txBox="1"/>
          <p:nvPr/>
        </p:nvSpPr>
        <p:spPr>
          <a:xfrm>
            <a:off x="796961" y="1420777"/>
            <a:ext cx="5314878" cy="7550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defRPr sz="22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Core Chemistr</a:t>
            </a:r>
            <a:r>
              <a:rPr lang="en-US" dirty="0"/>
              <a:t>ies</a:t>
            </a:r>
            <a:endParaRPr dirty="0"/>
          </a:p>
          <a:p>
            <a:pPr defTabSz="457200">
              <a:defRPr sz="22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Grignard Chemistry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Ethylene Oxide Chemistry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Isobutylene Chemistry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High Pressure / Hydrogenation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Catalysis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(Homogeneous / Heterogeneous)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Etherification / Ullmann Chemistry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Coupling Reactions 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(Suzuki-</a:t>
            </a:r>
            <a:r>
              <a:rPr dirty="0" err="1"/>
              <a:t>Miyaura</a:t>
            </a:r>
            <a:r>
              <a:rPr dirty="0"/>
              <a:t>, Heck)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Exothermic Chemistry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(Nitration, Halogenation)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Organolithiation</a:t>
            </a:r>
            <a:r>
              <a:rPr dirty="0"/>
              <a:t> Chemistry</a:t>
            </a:r>
          </a:p>
        </p:txBody>
      </p:sp>
      <p:sp>
        <p:nvSpPr>
          <p:cNvPr id="202" name="Core Technology Competencies…"/>
          <p:cNvSpPr txBox="1"/>
          <p:nvPr/>
        </p:nvSpPr>
        <p:spPr>
          <a:xfrm>
            <a:off x="6978650" y="1431344"/>
            <a:ext cx="5130800" cy="7212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defRPr sz="22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Core </a:t>
            </a:r>
            <a:r>
              <a:rPr lang="en-US" dirty="0"/>
              <a:t>Process Technologies</a:t>
            </a:r>
            <a:endParaRPr dirty="0"/>
          </a:p>
          <a:p>
            <a:pPr defTabSz="457200">
              <a:defRPr sz="22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Continuous Reaction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Batch Reaction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High Pressure Reaction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Fixed Bed Reaction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Cryogenic Reaction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DCS Process Automation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Distillation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(Wiped Film / Short Path)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Distillation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(High Vacuum / Fractional)</a:t>
            </a:r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defTabSz="4572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Filtration / Drying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92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White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 Roach</dc:creator>
  <cp:lastModifiedBy>Windows User</cp:lastModifiedBy>
  <cp:revision>30</cp:revision>
  <dcterms:modified xsi:type="dcterms:W3CDTF">2019-03-11T18:57:04Z</dcterms:modified>
</cp:coreProperties>
</file>